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57" r:id="rId4"/>
    <p:sldId id="270" r:id="rId5"/>
    <p:sldId id="265" r:id="rId6"/>
    <p:sldId id="280" r:id="rId7"/>
    <p:sldId id="287" r:id="rId8"/>
    <p:sldId id="267" r:id="rId10"/>
    <p:sldId id="272" r:id="rId11"/>
    <p:sldId id="279" r:id="rId12"/>
    <p:sldId id="281" r:id="rId13"/>
    <p:sldId id="282" r:id="rId14"/>
    <p:sldId id="284" r:id="rId15"/>
    <p:sldId id="283" r:id="rId16"/>
    <p:sldId id="285" r:id="rId17"/>
    <p:sldId id="286" r:id="rId18"/>
    <p:sldId id="276" r:id="rId19"/>
    <p:sldId id="261" r:id="rId20"/>
    <p:sldId id="288"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58" userDrawn="1">
          <p15:clr>
            <a:srgbClr val="A4A3A4"/>
          </p15:clr>
        </p15:guide>
        <p15:guide id="2" pos="3839" userDrawn="1">
          <p15:clr>
            <a:srgbClr val="A4A3A4"/>
          </p15:clr>
        </p15:guide>
        <p15:guide id="3" pos="4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370"/>
    <a:srgbClr val="A4E4FE"/>
    <a:srgbClr val="9DA0C7"/>
    <a:srgbClr val="58CEFE"/>
    <a:srgbClr val="686CA9"/>
    <a:srgbClr val="EDEFF1"/>
    <a:srgbClr val="1F2227"/>
    <a:srgbClr val="E3E7EC"/>
    <a:srgbClr val="F4F5F5"/>
    <a:srgbClr val="ECEE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39" autoAdjust="0"/>
    <p:restoredTop sz="96559" autoAdjust="0"/>
  </p:normalViewPr>
  <p:slideViewPr>
    <p:cSldViewPr snapToGrid="0" showGuides="1">
      <p:cViewPr>
        <p:scale>
          <a:sx n="100" d="100"/>
          <a:sy n="100" d="100"/>
        </p:scale>
        <p:origin x="1254" y="372"/>
      </p:cViewPr>
      <p:guideLst>
        <p:guide orient="horz" pos="658"/>
        <p:guide pos="3839"/>
        <p:guide pos="4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AB696CC5-EFAF-4F23-ABA0-23F3275C506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5B76C9-69B6-4B65-A3B0-9B4E10AE35B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696CC5-EFAF-4F23-ABA0-23F3275C506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B76C9-69B6-4B65-A3B0-9B4E10AE35B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slideLayout" Target="../slideLayouts/slideLayout2.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3" Type="http://schemas.openxmlformats.org/officeDocument/2006/relationships/slideLayout" Target="../slideLayouts/slideLayout2.xml"/><Relationship Id="rId32" Type="http://schemas.openxmlformats.org/officeDocument/2006/relationships/image" Target="../media/image4.png"/><Relationship Id="rId31" Type="http://schemas.openxmlformats.org/officeDocument/2006/relationships/tags" Target="../tags/tag41.xml"/><Relationship Id="rId30" Type="http://schemas.openxmlformats.org/officeDocument/2006/relationships/tags" Target="../tags/tag40.xml"/><Relationship Id="rId3" Type="http://schemas.openxmlformats.org/officeDocument/2006/relationships/tags" Target="../tags/tag13.xml"/><Relationship Id="rId29" Type="http://schemas.openxmlformats.org/officeDocument/2006/relationships/tags" Target="../tags/tag39.xml"/><Relationship Id="rId28" Type="http://schemas.openxmlformats.org/officeDocument/2006/relationships/tags" Target="../tags/tag38.xml"/><Relationship Id="rId27" Type="http://schemas.openxmlformats.org/officeDocument/2006/relationships/tags" Target="../tags/tag37.xml"/><Relationship Id="rId26" Type="http://schemas.openxmlformats.org/officeDocument/2006/relationships/tags" Target="../tags/tag36.xml"/><Relationship Id="rId25" Type="http://schemas.openxmlformats.org/officeDocument/2006/relationships/tags" Target="../tags/tag35.xml"/><Relationship Id="rId24" Type="http://schemas.openxmlformats.org/officeDocument/2006/relationships/tags" Target="../tags/tag34.xml"/><Relationship Id="rId23" Type="http://schemas.openxmlformats.org/officeDocument/2006/relationships/tags" Target="../tags/tag33.xml"/><Relationship Id="rId22" Type="http://schemas.openxmlformats.org/officeDocument/2006/relationships/tags" Target="../tags/tag32.xml"/><Relationship Id="rId21" Type="http://schemas.openxmlformats.org/officeDocument/2006/relationships/tags" Target="../tags/tag31.xml"/><Relationship Id="rId20" Type="http://schemas.openxmlformats.org/officeDocument/2006/relationships/tags" Target="../tags/tag30.xml"/><Relationship Id="rId2" Type="http://schemas.openxmlformats.org/officeDocument/2006/relationships/tags" Target="../tags/tag12.xml"/><Relationship Id="rId19" Type="http://schemas.openxmlformats.org/officeDocument/2006/relationships/tags" Target="../tags/tag29.xml"/><Relationship Id="rId18" Type="http://schemas.openxmlformats.org/officeDocument/2006/relationships/tags" Target="../tags/tag28.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8" Type="http://schemas.openxmlformats.org/officeDocument/2006/relationships/notesSlide" Target="../notesSlides/notesSlide1.xml"/><Relationship Id="rId27" Type="http://schemas.openxmlformats.org/officeDocument/2006/relationships/slideLayout" Target="../slideLayouts/slideLayout2.xml"/><Relationship Id="rId26" Type="http://schemas.openxmlformats.org/officeDocument/2006/relationships/tags" Target="../tags/tag67.xml"/><Relationship Id="rId25" Type="http://schemas.openxmlformats.org/officeDocument/2006/relationships/tags" Target="../tags/tag66.xml"/><Relationship Id="rId24" Type="http://schemas.openxmlformats.org/officeDocument/2006/relationships/tags" Target="../tags/tag65.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tags" Target="../tags/tag43.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58CEFE"/>
            </a:gs>
          </a:gsLst>
          <a:lin ang="5400000" scaled="1"/>
        </a:gradFill>
        <a:effectLst/>
      </p:bgPr>
    </p:bg>
    <p:spTree>
      <p:nvGrpSpPr>
        <p:cNvPr id="1" name=""/>
        <p:cNvGrpSpPr/>
        <p:nvPr/>
      </p:nvGrpSpPr>
      <p:grpSpPr>
        <a:xfrm>
          <a:off x="0" y="0"/>
          <a:ext cx="0" cy="0"/>
          <a:chOff x="0" y="0"/>
          <a:chExt cx="0" cy="0"/>
        </a:xfrm>
      </p:grpSpPr>
      <p:sp>
        <p:nvSpPr>
          <p:cNvPr id="20" name="矩形 19"/>
          <p:cNvSpPr/>
          <p:nvPr/>
        </p:nvSpPr>
        <p:spPr>
          <a:xfrm>
            <a:off x="0" y="5410201"/>
            <a:ext cx="12192000" cy="1447799"/>
          </a:xfrm>
          <a:prstGeom prst="rect">
            <a:avLst/>
          </a:prstGeom>
          <a:solidFill>
            <a:srgbClr val="F7FAF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0" y="1961443"/>
            <a:ext cx="12211272" cy="3726530"/>
            <a:chOff x="0" y="1961443"/>
            <a:chExt cx="12211272" cy="3726530"/>
          </a:xfrm>
        </p:grpSpPr>
        <p:cxnSp>
          <p:nvCxnSpPr>
            <p:cNvPr id="26" name="直接连接符 25"/>
            <p:cNvCxnSpPr/>
            <p:nvPr/>
          </p:nvCxnSpPr>
          <p:spPr>
            <a:xfrm>
              <a:off x="0" y="3565173"/>
              <a:ext cx="12192000" cy="0"/>
            </a:xfrm>
            <a:prstGeom prst="line">
              <a:avLst/>
            </a:prstGeom>
            <a:ln w="3175">
              <a:solidFill>
                <a:srgbClr val="B7EAF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4358118"/>
              <a:ext cx="12192000" cy="0"/>
            </a:xfrm>
            <a:prstGeom prst="line">
              <a:avLst/>
            </a:prstGeom>
            <a:ln w="3175">
              <a:solidFill>
                <a:srgbClr val="B7EAF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772228"/>
              <a:ext cx="12192000" cy="0"/>
            </a:xfrm>
            <a:prstGeom prst="line">
              <a:avLst/>
            </a:prstGeom>
            <a:ln w="3175">
              <a:solidFill>
                <a:srgbClr val="B7EAF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2001591"/>
              <a:ext cx="12192000" cy="0"/>
            </a:xfrm>
            <a:prstGeom prst="line">
              <a:avLst/>
            </a:prstGeom>
            <a:solidFill>
              <a:srgbClr val="94E0FE"/>
            </a:solidFill>
            <a:ln>
              <a:solidFill>
                <a:srgbClr val="94E0FE"/>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69622" y="1961443"/>
              <a:ext cx="11794701" cy="80297"/>
              <a:chOff x="178575" y="2144207"/>
              <a:chExt cx="11794701" cy="80297"/>
            </a:xfrm>
            <a:solidFill>
              <a:srgbClr val="94E0FE"/>
            </a:solidFill>
          </p:grpSpPr>
          <p:sp>
            <p:nvSpPr>
              <p:cNvPr id="7" name="流程图: 接点 6"/>
              <p:cNvSpPr/>
              <p:nvPr/>
            </p:nvSpPr>
            <p:spPr>
              <a:xfrm>
                <a:off x="178575"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p:cNvSpPr/>
              <p:nvPr/>
            </p:nvSpPr>
            <p:spPr>
              <a:xfrm>
                <a:off x="1480175"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2781775"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p:cNvSpPr/>
              <p:nvPr/>
            </p:nvSpPr>
            <p:spPr>
              <a:xfrm>
                <a:off x="4083375"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接点 12"/>
              <p:cNvSpPr/>
              <p:nvPr/>
            </p:nvSpPr>
            <p:spPr>
              <a:xfrm>
                <a:off x="5384975"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p:cNvSpPr/>
              <p:nvPr/>
            </p:nvSpPr>
            <p:spPr>
              <a:xfrm>
                <a:off x="6686575"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p:cNvSpPr/>
              <p:nvPr/>
            </p:nvSpPr>
            <p:spPr>
              <a:xfrm>
                <a:off x="7988175"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p:nvPr/>
            </p:nvSpPr>
            <p:spPr>
              <a:xfrm>
                <a:off x="9289775"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p:nvPr/>
            </p:nvSpPr>
            <p:spPr>
              <a:xfrm>
                <a:off x="10591375"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p:cNvSpPr/>
              <p:nvPr/>
            </p:nvSpPr>
            <p:spPr>
              <a:xfrm>
                <a:off x="11892979" y="2144207"/>
                <a:ext cx="80297" cy="80297"/>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26486" y="5410200"/>
              <a:ext cx="562975" cy="276999"/>
            </a:xfrm>
            <a:prstGeom prst="rect">
              <a:avLst/>
            </a:prstGeom>
            <a:noFill/>
          </p:spPr>
          <p:txBody>
            <a:bodyPr wrap="none" rtlCol="0">
              <a:spAutoFit/>
            </a:bodyPr>
            <a:lstStyle/>
            <a:p>
              <a:r>
                <a:rPr lang="en-US" altLang="zh-CN" sz="1200" dirty="0" smtClean="0">
                  <a:solidFill>
                    <a:schemeClr val="bg1">
                      <a:lumMod val="65000"/>
                    </a:schemeClr>
                  </a:solidFill>
                </a:rPr>
                <a:t>17Jan</a:t>
              </a:r>
              <a:endParaRPr lang="zh-CN" altLang="en-US" sz="1200" dirty="0">
                <a:solidFill>
                  <a:schemeClr val="bg1">
                    <a:lumMod val="65000"/>
                  </a:schemeClr>
                </a:solidFill>
              </a:endParaRPr>
            </a:p>
          </p:txBody>
        </p:sp>
        <p:sp>
          <p:nvSpPr>
            <p:cNvPr id="28" name="文本框 27"/>
            <p:cNvSpPr txBox="1"/>
            <p:nvPr/>
          </p:nvSpPr>
          <p:spPr>
            <a:xfrm>
              <a:off x="1229882" y="5410200"/>
              <a:ext cx="588623" cy="276999"/>
            </a:xfrm>
            <a:prstGeom prst="rect">
              <a:avLst/>
            </a:prstGeom>
            <a:noFill/>
          </p:spPr>
          <p:txBody>
            <a:bodyPr wrap="none" rtlCol="0">
              <a:spAutoFit/>
            </a:bodyPr>
            <a:lstStyle/>
            <a:p>
              <a:r>
                <a:rPr lang="en-US" altLang="zh-CN" sz="1200" dirty="0" smtClean="0">
                  <a:solidFill>
                    <a:schemeClr val="bg1">
                      <a:lumMod val="65000"/>
                    </a:schemeClr>
                  </a:solidFill>
                </a:rPr>
                <a:t>17Feb</a:t>
              </a:r>
              <a:endParaRPr lang="zh-CN" altLang="en-US" sz="1200" dirty="0">
                <a:solidFill>
                  <a:schemeClr val="bg1">
                    <a:lumMod val="65000"/>
                  </a:schemeClr>
                </a:solidFill>
              </a:endParaRPr>
            </a:p>
          </p:txBody>
        </p:sp>
        <p:sp>
          <p:nvSpPr>
            <p:cNvPr id="29" name="文本框 28"/>
            <p:cNvSpPr txBox="1"/>
            <p:nvPr/>
          </p:nvSpPr>
          <p:spPr>
            <a:xfrm>
              <a:off x="2518658" y="5410974"/>
              <a:ext cx="611065" cy="276999"/>
            </a:xfrm>
            <a:prstGeom prst="rect">
              <a:avLst/>
            </a:prstGeom>
            <a:noFill/>
          </p:spPr>
          <p:txBody>
            <a:bodyPr wrap="none" rtlCol="0">
              <a:spAutoFit/>
            </a:bodyPr>
            <a:lstStyle/>
            <a:p>
              <a:r>
                <a:rPr lang="en-US" altLang="zh-CN" sz="1200" dirty="0" smtClean="0">
                  <a:solidFill>
                    <a:schemeClr val="bg1">
                      <a:lumMod val="65000"/>
                    </a:schemeClr>
                  </a:solidFill>
                </a:rPr>
                <a:t>17Mar</a:t>
              </a:r>
              <a:endParaRPr lang="zh-CN" altLang="en-US" sz="1200" dirty="0">
                <a:solidFill>
                  <a:schemeClr val="bg1">
                    <a:lumMod val="65000"/>
                  </a:schemeClr>
                </a:solidFill>
              </a:endParaRPr>
            </a:p>
          </p:txBody>
        </p:sp>
        <p:sp>
          <p:nvSpPr>
            <p:cNvPr id="30" name="文本框 29"/>
            <p:cNvSpPr txBox="1"/>
            <p:nvPr/>
          </p:nvSpPr>
          <p:spPr>
            <a:xfrm>
              <a:off x="3803878" y="5410974"/>
              <a:ext cx="587020" cy="276999"/>
            </a:xfrm>
            <a:prstGeom prst="rect">
              <a:avLst/>
            </a:prstGeom>
            <a:noFill/>
          </p:spPr>
          <p:txBody>
            <a:bodyPr wrap="none" rtlCol="0">
              <a:spAutoFit/>
            </a:bodyPr>
            <a:lstStyle/>
            <a:p>
              <a:r>
                <a:rPr lang="en-US" altLang="zh-CN" sz="1200" dirty="0" smtClean="0">
                  <a:solidFill>
                    <a:schemeClr val="bg1">
                      <a:lumMod val="65000"/>
                    </a:schemeClr>
                  </a:solidFill>
                </a:rPr>
                <a:t>17Apr</a:t>
              </a:r>
              <a:endParaRPr lang="zh-CN" altLang="en-US" sz="1200" dirty="0">
                <a:solidFill>
                  <a:schemeClr val="bg1">
                    <a:lumMod val="65000"/>
                  </a:schemeClr>
                </a:solidFill>
              </a:endParaRPr>
            </a:p>
          </p:txBody>
        </p:sp>
        <p:sp>
          <p:nvSpPr>
            <p:cNvPr id="31" name="文本框 30"/>
            <p:cNvSpPr txBox="1"/>
            <p:nvPr/>
          </p:nvSpPr>
          <p:spPr>
            <a:xfrm>
              <a:off x="5122660" y="5410200"/>
              <a:ext cx="630301" cy="276999"/>
            </a:xfrm>
            <a:prstGeom prst="rect">
              <a:avLst/>
            </a:prstGeom>
            <a:noFill/>
          </p:spPr>
          <p:txBody>
            <a:bodyPr wrap="none" rtlCol="0">
              <a:spAutoFit/>
            </a:bodyPr>
            <a:lstStyle/>
            <a:p>
              <a:r>
                <a:rPr lang="en-US" altLang="zh-CN" sz="1200" dirty="0" smtClean="0">
                  <a:solidFill>
                    <a:schemeClr val="bg1">
                      <a:lumMod val="65000"/>
                    </a:schemeClr>
                  </a:solidFill>
                </a:rPr>
                <a:t>17May</a:t>
              </a:r>
              <a:endParaRPr lang="zh-CN" altLang="en-US" sz="1200" dirty="0">
                <a:solidFill>
                  <a:schemeClr val="bg1">
                    <a:lumMod val="65000"/>
                  </a:schemeClr>
                </a:solidFill>
              </a:endParaRPr>
            </a:p>
          </p:txBody>
        </p:sp>
        <p:sp>
          <p:nvSpPr>
            <p:cNvPr id="32" name="文本框 31"/>
            <p:cNvSpPr txBox="1"/>
            <p:nvPr/>
          </p:nvSpPr>
          <p:spPr>
            <a:xfrm>
              <a:off x="6402619" y="5410200"/>
              <a:ext cx="570990" cy="276999"/>
            </a:xfrm>
            <a:prstGeom prst="rect">
              <a:avLst/>
            </a:prstGeom>
            <a:noFill/>
          </p:spPr>
          <p:txBody>
            <a:bodyPr wrap="none" rtlCol="0">
              <a:spAutoFit/>
            </a:bodyPr>
            <a:lstStyle/>
            <a:p>
              <a:r>
                <a:rPr lang="en-US" altLang="zh-CN" sz="1200" dirty="0" smtClean="0">
                  <a:solidFill>
                    <a:schemeClr val="bg1">
                      <a:lumMod val="65000"/>
                    </a:schemeClr>
                  </a:solidFill>
                </a:rPr>
                <a:t>17Jun</a:t>
              </a:r>
              <a:endParaRPr lang="zh-CN" altLang="en-US" sz="1200" dirty="0">
                <a:solidFill>
                  <a:schemeClr val="bg1">
                    <a:lumMod val="65000"/>
                  </a:schemeClr>
                </a:solidFill>
              </a:endParaRPr>
            </a:p>
          </p:txBody>
        </p:sp>
        <p:sp>
          <p:nvSpPr>
            <p:cNvPr id="33" name="文本框 32"/>
            <p:cNvSpPr txBox="1"/>
            <p:nvPr/>
          </p:nvSpPr>
          <p:spPr>
            <a:xfrm>
              <a:off x="7733875" y="5410200"/>
              <a:ext cx="519694" cy="276999"/>
            </a:xfrm>
            <a:prstGeom prst="rect">
              <a:avLst/>
            </a:prstGeom>
            <a:noFill/>
          </p:spPr>
          <p:txBody>
            <a:bodyPr wrap="none" rtlCol="0">
              <a:spAutoFit/>
            </a:bodyPr>
            <a:lstStyle/>
            <a:p>
              <a:r>
                <a:rPr lang="en-US" altLang="zh-CN" sz="1200" dirty="0" smtClean="0">
                  <a:solidFill>
                    <a:schemeClr val="bg1">
                      <a:lumMod val="65000"/>
                    </a:schemeClr>
                  </a:solidFill>
                </a:rPr>
                <a:t>17Jul</a:t>
              </a:r>
              <a:endParaRPr lang="zh-CN" altLang="en-US" sz="1200" dirty="0">
                <a:solidFill>
                  <a:schemeClr val="bg1">
                    <a:lumMod val="65000"/>
                  </a:schemeClr>
                </a:solidFill>
              </a:endParaRPr>
            </a:p>
          </p:txBody>
        </p:sp>
        <p:sp>
          <p:nvSpPr>
            <p:cNvPr id="34" name="文本框 33"/>
            <p:cNvSpPr txBox="1"/>
            <p:nvPr/>
          </p:nvSpPr>
          <p:spPr>
            <a:xfrm>
              <a:off x="9061123" y="5410200"/>
              <a:ext cx="619080" cy="276999"/>
            </a:xfrm>
            <a:prstGeom prst="rect">
              <a:avLst/>
            </a:prstGeom>
            <a:noFill/>
          </p:spPr>
          <p:txBody>
            <a:bodyPr wrap="none" rtlCol="0">
              <a:spAutoFit/>
            </a:bodyPr>
            <a:lstStyle/>
            <a:p>
              <a:r>
                <a:rPr lang="en-US" altLang="zh-CN" sz="1200" dirty="0" smtClean="0">
                  <a:solidFill>
                    <a:schemeClr val="bg1">
                      <a:lumMod val="65000"/>
                    </a:schemeClr>
                  </a:solidFill>
                </a:rPr>
                <a:t>17Aug</a:t>
              </a:r>
              <a:endParaRPr lang="zh-CN" altLang="en-US" sz="1200" dirty="0">
                <a:solidFill>
                  <a:schemeClr val="bg1">
                    <a:lumMod val="65000"/>
                  </a:schemeClr>
                </a:solidFill>
              </a:endParaRPr>
            </a:p>
          </p:txBody>
        </p:sp>
        <p:sp>
          <p:nvSpPr>
            <p:cNvPr id="35" name="文本框 34"/>
            <p:cNvSpPr txBox="1"/>
            <p:nvPr/>
          </p:nvSpPr>
          <p:spPr>
            <a:xfrm>
              <a:off x="10313030" y="5410974"/>
              <a:ext cx="593432" cy="276999"/>
            </a:xfrm>
            <a:prstGeom prst="rect">
              <a:avLst/>
            </a:prstGeom>
            <a:noFill/>
          </p:spPr>
          <p:txBody>
            <a:bodyPr wrap="none" rtlCol="0">
              <a:spAutoFit/>
            </a:bodyPr>
            <a:lstStyle/>
            <a:p>
              <a:r>
                <a:rPr lang="en-US" altLang="zh-CN" sz="1200" dirty="0" smtClean="0">
                  <a:solidFill>
                    <a:schemeClr val="bg1">
                      <a:lumMod val="65000"/>
                    </a:schemeClr>
                  </a:solidFill>
                </a:rPr>
                <a:t>17Sep</a:t>
              </a:r>
              <a:endParaRPr lang="zh-CN" altLang="en-US" sz="1200" dirty="0">
                <a:solidFill>
                  <a:schemeClr val="bg1">
                    <a:lumMod val="65000"/>
                  </a:schemeClr>
                </a:solidFill>
              </a:endParaRPr>
            </a:p>
          </p:txBody>
        </p:sp>
        <p:sp>
          <p:nvSpPr>
            <p:cNvPr id="36" name="文本框 35"/>
            <p:cNvSpPr txBox="1"/>
            <p:nvPr/>
          </p:nvSpPr>
          <p:spPr>
            <a:xfrm>
              <a:off x="11627458" y="5410200"/>
              <a:ext cx="583814" cy="276999"/>
            </a:xfrm>
            <a:prstGeom prst="rect">
              <a:avLst/>
            </a:prstGeom>
            <a:noFill/>
          </p:spPr>
          <p:txBody>
            <a:bodyPr wrap="none" rtlCol="0">
              <a:spAutoFit/>
            </a:bodyPr>
            <a:lstStyle/>
            <a:p>
              <a:r>
                <a:rPr lang="en-US" altLang="zh-CN" sz="1200" dirty="0" smtClean="0">
                  <a:solidFill>
                    <a:schemeClr val="bg1">
                      <a:lumMod val="65000"/>
                    </a:schemeClr>
                  </a:solidFill>
                </a:rPr>
                <a:t>17Oct</a:t>
              </a:r>
              <a:endParaRPr lang="zh-CN" altLang="en-US" sz="1200" dirty="0">
                <a:solidFill>
                  <a:schemeClr val="bg1">
                    <a:lumMod val="65000"/>
                  </a:schemeClr>
                </a:solidFill>
              </a:endParaRPr>
            </a:p>
          </p:txBody>
        </p:sp>
      </p:grpSp>
      <p:grpSp>
        <p:nvGrpSpPr>
          <p:cNvPr id="3" name="组合 2"/>
          <p:cNvGrpSpPr/>
          <p:nvPr/>
        </p:nvGrpSpPr>
        <p:grpSpPr>
          <a:xfrm>
            <a:off x="0" y="3131868"/>
            <a:ext cx="12192000" cy="2278334"/>
            <a:chOff x="0" y="3589068"/>
            <a:chExt cx="12192000" cy="2278334"/>
          </a:xfrm>
        </p:grpSpPr>
        <p:sp>
          <p:nvSpPr>
            <p:cNvPr id="24" name="任意多边形 23"/>
            <p:cNvSpPr/>
            <p:nvPr/>
          </p:nvSpPr>
          <p:spPr>
            <a:xfrm>
              <a:off x="0" y="3843115"/>
              <a:ext cx="12192000" cy="2024287"/>
            </a:xfrm>
            <a:custGeom>
              <a:avLst/>
              <a:gdLst>
                <a:gd name="connsiteX0" fmla="*/ 660400 w 12192000"/>
                <a:gd name="connsiteY0" fmla="*/ 602 h 2024287"/>
                <a:gd name="connsiteX1" fmla="*/ 2895600 w 12192000"/>
                <a:gd name="connsiteY1" fmla="*/ 1384902 h 2024287"/>
                <a:gd name="connsiteX2" fmla="*/ 4127500 w 12192000"/>
                <a:gd name="connsiteY2" fmla="*/ 1105502 h 2024287"/>
                <a:gd name="connsiteX3" fmla="*/ 4737102 w 12192000"/>
                <a:gd name="connsiteY3" fmla="*/ 1283302 h 2024287"/>
                <a:gd name="connsiteX4" fmla="*/ 5524501 w 12192000"/>
                <a:gd name="connsiteY4" fmla="*/ 445102 h 2024287"/>
                <a:gd name="connsiteX5" fmla="*/ 6134101 w 12192000"/>
                <a:gd name="connsiteY5" fmla="*/ 610202 h 2024287"/>
                <a:gd name="connsiteX6" fmla="*/ 7073900 w 12192000"/>
                <a:gd name="connsiteY6" fmla="*/ 1270602 h 2024287"/>
                <a:gd name="connsiteX7" fmla="*/ 8737600 w 12192000"/>
                <a:gd name="connsiteY7" fmla="*/ 89502 h 2024287"/>
                <a:gd name="connsiteX8" fmla="*/ 9931400 w 12192000"/>
                <a:gd name="connsiteY8" fmla="*/ 1562702 h 2024287"/>
                <a:gd name="connsiteX9" fmla="*/ 11823700 w 12192000"/>
                <a:gd name="connsiteY9" fmla="*/ 521302 h 2024287"/>
                <a:gd name="connsiteX10" fmla="*/ 12169130 w 12192000"/>
                <a:gd name="connsiteY10" fmla="*/ 539124 h 2024287"/>
                <a:gd name="connsiteX11" fmla="*/ 12192000 w 12192000"/>
                <a:gd name="connsiteY11" fmla="*/ 556387 h 2024287"/>
                <a:gd name="connsiteX12" fmla="*/ 12192000 w 12192000"/>
                <a:gd name="connsiteY12" fmla="*/ 2024287 h 2024287"/>
                <a:gd name="connsiteX13" fmla="*/ 0 w 12192000"/>
                <a:gd name="connsiteY13" fmla="*/ 2024287 h 2024287"/>
                <a:gd name="connsiteX14" fmla="*/ 0 w 12192000"/>
                <a:gd name="connsiteY14" fmla="*/ 551150 h 2024287"/>
                <a:gd name="connsiteX15" fmla="*/ 4611 w 12192000"/>
                <a:gd name="connsiteY15" fmla="*/ 543563 h 2024287"/>
                <a:gd name="connsiteX16" fmla="*/ 660400 w 12192000"/>
                <a:gd name="connsiteY16" fmla="*/ 602 h 202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2024287">
                  <a:moveTo>
                    <a:pt x="660400" y="602"/>
                  </a:moveTo>
                  <a:cubicBezTo>
                    <a:pt x="1234017" y="-31148"/>
                    <a:pt x="2317750" y="1200752"/>
                    <a:pt x="2895600" y="1384902"/>
                  </a:cubicBezTo>
                  <a:cubicBezTo>
                    <a:pt x="3473450" y="1569052"/>
                    <a:pt x="3820585" y="1122435"/>
                    <a:pt x="4127500" y="1105502"/>
                  </a:cubicBezTo>
                  <a:cubicBezTo>
                    <a:pt x="4434418" y="1088569"/>
                    <a:pt x="4504268" y="1393369"/>
                    <a:pt x="4737102" y="1283302"/>
                  </a:cubicBezTo>
                  <a:cubicBezTo>
                    <a:pt x="4969934" y="1173235"/>
                    <a:pt x="5291667" y="557285"/>
                    <a:pt x="5524501" y="445102"/>
                  </a:cubicBezTo>
                  <a:cubicBezTo>
                    <a:pt x="5757333" y="332919"/>
                    <a:pt x="5875868" y="472619"/>
                    <a:pt x="6134101" y="610202"/>
                  </a:cubicBezTo>
                  <a:cubicBezTo>
                    <a:pt x="6392333" y="747785"/>
                    <a:pt x="6639983" y="1357385"/>
                    <a:pt x="7073900" y="1270602"/>
                  </a:cubicBezTo>
                  <a:cubicBezTo>
                    <a:pt x="7507818" y="1183819"/>
                    <a:pt x="8261350" y="40819"/>
                    <a:pt x="8737600" y="89502"/>
                  </a:cubicBezTo>
                  <a:cubicBezTo>
                    <a:pt x="9213850" y="138185"/>
                    <a:pt x="9417050" y="1490735"/>
                    <a:pt x="9931400" y="1562702"/>
                  </a:cubicBezTo>
                  <a:cubicBezTo>
                    <a:pt x="10445750" y="1634669"/>
                    <a:pt x="11406717" y="625019"/>
                    <a:pt x="11823700" y="521302"/>
                  </a:cubicBezTo>
                  <a:cubicBezTo>
                    <a:pt x="11980069" y="482408"/>
                    <a:pt x="12088515" y="494712"/>
                    <a:pt x="12169130" y="539124"/>
                  </a:cubicBezTo>
                  <a:lnTo>
                    <a:pt x="12192000" y="556387"/>
                  </a:lnTo>
                  <a:lnTo>
                    <a:pt x="12192000" y="2024287"/>
                  </a:lnTo>
                  <a:lnTo>
                    <a:pt x="0" y="2024287"/>
                  </a:lnTo>
                  <a:lnTo>
                    <a:pt x="0" y="551150"/>
                  </a:lnTo>
                  <a:lnTo>
                    <a:pt x="4611" y="543563"/>
                  </a:lnTo>
                  <a:cubicBezTo>
                    <a:pt x="190492" y="252023"/>
                    <a:pt x="409443" y="14493"/>
                    <a:pt x="660400" y="602"/>
                  </a:cubicBezTo>
                  <a:close/>
                </a:path>
              </a:pathLst>
            </a:custGeom>
            <a:solidFill>
              <a:srgbClr val="58C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0" y="3589068"/>
              <a:ext cx="12192000" cy="2278333"/>
            </a:xfrm>
            <a:custGeom>
              <a:avLst/>
              <a:gdLst>
                <a:gd name="connsiteX0" fmla="*/ 8521700 w 12192000"/>
                <a:gd name="connsiteY0" fmla="*/ 650 h 2278333"/>
                <a:gd name="connsiteX1" fmla="*/ 10795000 w 12192000"/>
                <a:gd name="connsiteY1" fmla="*/ 1664350 h 2278333"/>
                <a:gd name="connsiteX2" fmla="*/ 12168262 w 12192000"/>
                <a:gd name="connsiteY2" fmla="*/ 422615 h 2278333"/>
                <a:gd name="connsiteX3" fmla="*/ 12192000 w 12192000"/>
                <a:gd name="connsiteY3" fmla="*/ 404768 h 2278333"/>
                <a:gd name="connsiteX4" fmla="*/ 12192000 w 12192000"/>
                <a:gd name="connsiteY4" fmla="*/ 2278333 h 2278333"/>
                <a:gd name="connsiteX5" fmla="*/ 0 w 12192000"/>
                <a:gd name="connsiteY5" fmla="*/ 2278333 h 2278333"/>
                <a:gd name="connsiteX6" fmla="*/ 0 w 12192000"/>
                <a:gd name="connsiteY6" fmla="*/ 1022314 h 2278333"/>
                <a:gd name="connsiteX7" fmla="*/ 130783 w 12192000"/>
                <a:gd name="connsiteY7" fmla="*/ 1031344 h 2278333"/>
                <a:gd name="connsiteX8" fmla="*/ 2082800 w 12192000"/>
                <a:gd name="connsiteY8" fmla="*/ 1435750 h 2278333"/>
                <a:gd name="connsiteX9" fmla="*/ 3594101 w 12192000"/>
                <a:gd name="connsiteY9" fmla="*/ 813450 h 2278333"/>
                <a:gd name="connsiteX10" fmla="*/ 5359401 w 12192000"/>
                <a:gd name="connsiteY10" fmla="*/ 1613550 h 2278333"/>
                <a:gd name="connsiteX11" fmla="*/ 7061200 w 12192000"/>
                <a:gd name="connsiteY11" fmla="*/ 1892950 h 2278333"/>
                <a:gd name="connsiteX12" fmla="*/ 8521700 w 12192000"/>
                <a:gd name="connsiteY12" fmla="*/ 650 h 227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2278333">
                  <a:moveTo>
                    <a:pt x="8521700" y="650"/>
                  </a:moveTo>
                  <a:cubicBezTo>
                    <a:pt x="9144000" y="-37450"/>
                    <a:pt x="10162117" y="1609317"/>
                    <a:pt x="10795000" y="1664350"/>
                  </a:cubicBezTo>
                  <a:cubicBezTo>
                    <a:pt x="11348773" y="1712504"/>
                    <a:pt x="11803691" y="741318"/>
                    <a:pt x="12168262" y="422615"/>
                  </a:cubicBezTo>
                  <a:lnTo>
                    <a:pt x="12192000" y="404768"/>
                  </a:lnTo>
                  <a:lnTo>
                    <a:pt x="12192000" y="2278333"/>
                  </a:lnTo>
                  <a:lnTo>
                    <a:pt x="0" y="2278333"/>
                  </a:lnTo>
                  <a:lnTo>
                    <a:pt x="0" y="1022314"/>
                  </a:lnTo>
                  <a:lnTo>
                    <a:pt x="130783" y="1031344"/>
                  </a:lnTo>
                  <a:cubicBezTo>
                    <a:pt x="754906" y="1098026"/>
                    <a:pt x="1559983" y="1466706"/>
                    <a:pt x="2082800" y="1435750"/>
                  </a:cubicBezTo>
                  <a:cubicBezTo>
                    <a:pt x="2726267" y="1397650"/>
                    <a:pt x="3048000" y="783817"/>
                    <a:pt x="3594101" y="813450"/>
                  </a:cubicBezTo>
                  <a:cubicBezTo>
                    <a:pt x="4140200" y="843083"/>
                    <a:pt x="4781552" y="1433633"/>
                    <a:pt x="5359401" y="1613550"/>
                  </a:cubicBezTo>
                  <a:cubicBezTo>
                    <a:pt x="5937251" y="1793467"/>
                    <a:pt x="6534151" y="2161767"/>
                    <a:pt x="7061200" y="1892950"/>
                  </a:cubicBezTo>
                  <a:cubicBezTo>
                    <a:pt x="7588250" y="1624133"/>
                    <a:pt x="7899400" y="38750"/>
                    <a:pt x="8521700" y="650"/>
                  </a:cubicBezTo>
                  <a:close/>
                </a:path>
              </a:pathLst>
            </a:custGeom>
            <a:solidFill>
              <a:srgbClr val="7C2EDA">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0247" y="171545"/>
            <a:ext cx="10591506" cy="6857999"/>
          </a:xfrm>
          <a:prstGeom prst="rect">
            <a:avLst/>
          </a:prstGeom>
        </p:spPr>
      </p:pic>
      <p:sp>
        <p:nvSpPr>
          <p:cNvPr id="38" name="矩形 37"/>
          <p:cNvSpPr/>
          <p:nvPr/>
        </p:nvSpPr>
        <p:spPr>
          <a:xfrm>
            <a:off x="3333525" y="1842913"/>
            <a:ext cx="5727598" cy="2030095"/>
          </a:xfrm>
          <a:prstGeom prst="rect">
            <a:avLst/>
          </a:prstGeom>
        </p:spPr>
        <p:txBody>
          <a:bodyPr wrap="square">
            <a:spAutoFit/>
          </a:bodyPr>
          <a:lstStyle/>
          <a:p>
            <a:pPr algn="ctr"/>
            <a:r>
              <a:rPr lang="en-US" altLang="zh-CN" sz="4400" dirty="0" smtClean="0">
                <a:solidFill>
                  <a:schemeClr val="tx1">
                    <a:lumMod val="75000"/>
                    <a:lumOff val="25000"/>
                  </a:schemeClr>
                </a:solidFill>
                <a:latin typeface="+mj-lt"/>
              </a:rPr>
              <a:t>Web</a:t>
            </a:r>
            <a:r>
              <a:rPr lang="zh-CN" altLang="en-US" sz="4400" dirty="0" smtClean="0">
                <a:solidFill>
                  <a:schemeClr val="tx1">
                    <a:lumMod val="75000"/>
                    <a:lumOff val="25000"/>
                  </a:schemeClr>
                </a:solidFill>
                <a:latin typeface="+mj-lt"/>
              </a:rPr>
              <a:t>工程</a:t>
            </a:r>
            <a:r>
              <a:rPr lang="zh-CN" altLang="en-US" sz="5400" dirty="0" smtClean="0">
                <a:solidFill>
                  <a:schemeClr val="tx1">
                    <a:lumMod val="75000"/>
                    <a:lumOff val="25000"/>
                  </a:schemeClr>
                </a:solidFill>
                <a:latin typeface="+mj-lt"/>
              </a:rPr>
              <a:t> </a:t>
            </a:r>
            <a:endParaRPr lang="en-US" altLang="zh-CN" sz="5400" dirty="0" smtClean="0">
              <a:solidFill>
                <a:schemeClr val="tx1">
                  <a:lumMod val="75000"/>
                  <a:lumOff val="25000"/>
                </a:schemeClr>
              </a:solidFill>
              <a:latin typeface="+mj-lt"/>
            </a:endParaRPr>
          </a:p>
          <a:p>
            <a:pPr algn="dist"/>
            <a:r>
              <a:rPr lang="zh-CN" altLang="en-US" sz="7200" b="1" dirty="0" smtClean="0">
                <a:solidFill>
                  <a:schemeClr val="tx1">
                    <a:lumMod val="75000"/>
                    <a:lumOff val="25000"/>
                  </a:schemeClr>
                </a:solidFill>
                <a:latin typeface="+mj-lt"/>
              </a:rPr>
              <a:t>社团管理系统</a:t>
            </a:r>
            <a:endParaRPr lang="zh-CN" altLang="en-US" sz="7200" b="1" dirty="0" smtClean="0">
              <a:solidFill>
                <a:schemeClr val="tx1">
                  <a:lumMod val="75000"/>
                  <a:lumOff val="25000"/>
                </a:schemeClr>
              </a:solidFill>
              <a:latin typeface="+mj-lt"/>
            </a:endParaRPr>
          </a:p>
        </p:txBody>
      </p:sp>
      <p:sp>
        <p:nvSpPr>
          <p:cNvPr id="4" name="文本框 3"/>
          <p:cNvSpPr txBox="1"/>
          <p:nvPr/>
        </p:nvSpPr>
        <p:spPr>
          <a:xfrm>
            <a:off x="4064000" y="3994150"/>
            <a:ext cx="4064000" cy="1060450"/>
          </a:xfrm>
          <a:prstGeom prst="rect">
            <a:avLst/>
          </a:prstGeom>
          <a:noFill/>
        </p:spPr>
        <p:txBody>
          <a:bodyPr wrap="square" rtlCol="0">
            <a:spAutoFit/>
          </a:bodyPr>
          <a:p>
            <a:pPr algn="ctr"/>
            <a:r>
              <a:rPr lang="zh-CN" altLang="en-US" dirty="0" smtClean="0">
                <a:solidFill>
                  <a:schemeClr val="tx1">
                    <a:lumMod val="75000"/>
                    <a:lumOff val="25000"/>
                  </a:schemeClr>
                </a:solidFill>
                <a:latin typeface="+mj-lt"/>
                <a:sym typeface="+mn-ea"/>
              </a:rPr>
              <a:t>第二组：许永烨</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程鹏宇</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张若庭</a:t>
            </a:r>
            <a:r>
              <a:rPr lang="en-US" altLang="zh-CN" dirty="0" smtClean="0">
                <a:solidFill>
                  <a:schemeClr val="tx1">
                    <a:lumMod val="75000"/>
                    <a:lumOff val="25000"/>
                  </a:schemeClr>
                </a:solidFill>
                <a:latin typeface="+mj-lt"/>
                <a:sym typeface="+mn-ea"/>
              </a:rPr>
              <a:t> </a:t>
            </a:r>
            <a:endParaRPr lang="en-US" altLang="zh-CN" dirty="0" smtClean="0">
              <a:solidFill>
                <a:schemeClr val="tx1">
                  <a:lumMod val="75000"/>
                  <a:lumOff val="25000"/>
                </a:schemeClr>
              </a:solidFill>
              <a:latin typeface="+mj-lt"/>
              <a:sym typeface="+mn-ea"/>
            </a:endParaRPr>
          </a:p>
          <a:p>
            <a:pPr algn="ct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钱帅成</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司卿贺</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蔡欣雨</a:t>
            </a:r>
            <a:endParaRPr lang="zh-CN" altLang="en-US" dirty="0" smtClean="0">
              <a:solidFill>
                <a:schemeClr val="tx1">
                  <a:lumMod val="75000"/>
                  <a:lumOff val="25000"/>
                </a:schemeClr>
              </a:solidFill>
              <a:latin typeface="+mj-lt"/>
              <a:sym typeface="+mn-ea"/>
            </a:endParaRPr>
          </a:p>
          <a:p>
            <a:pPr algn="ctr">
              <a:lnSpc>
                <a:spcPct val="150000"/>
              </a:lnSpc>
            </a:pP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汇报人：钱帅成</a:t>
            </a:r>
            <a:endParaRPr lang="zh-CN" altLang="en-US" dirty="0" smtClean="0">
              <a:solidFill>
                <a:schemeClr val="tx1">
                  <a:lumMod val="75000"/>
                  <a:lumOff val="25000"/>
                </a:schemeClr>
              </a:solidFill>
              <a:latin typeface="+mj-lt"/>
              <a:sym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08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1648" y="338638"/>
            <a:ext cx="2019300" cy="1198880"/>
          </a:xfrm>
          <a:prstGeom prst="rect">
            <a:avLst/>
          </a:prstGeom>
        </p:spPr>
        <p:txBody>
          <a:bodyPr wrap="none">
            <a:spAutoFit/>
          </a:bodyPr>
          <a:lstStyle/>
          <a:p>
            <a:r>
              <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rPr>
              <a:t>内容</a:t>
            </a:r>
            <a:endPar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endParaRPr>
          </a:p>
        </p:txBody>
      </p:sp>
      <p:sp>
        <p:nvSpPr>
          <p:cNvPr id="7" name="矩形 6"/>
          <p:cNvSpPr/>
          <p:nvPr/>
        </p:nvSpPr>
        <p:spPr>
          <a:xfrm>
            <a:off x="1637267" y="857121"/>
            <a:ext cx="3757295" cy="583565"/>
          </a:xfrm>
          <a:prstGeom prst="rect">
            <a:avLst/>
          </a:prstGeom>
        </p:spPr>
        <p:txBody>
          <a:bodyPr wrap="none">
            <a:spAutoFit/>
          </a:bodyPr>
          <a:lstStyle/>
          <a:p>
            <a:r>
              <a:rPr lang="en-US" altLang="zh-CN" sz="3200" b="1" dirty="0">
                <a:solidFill>
                  <a:srgbClr val="5F5F5F"/>
                </a:solidFill>
              </a:rPr>
              <a:t>3.</a:t>
            </a:r>
            <a:r>
              <a:rPr lang="zh-CN" sz="3200" b="1" dirty="0">
                <a:solidFill>
                  <a:srgbClr val="5F5F5F"/>
                </a:solidFill>
              </a:rPr>
              <a:t>内容建模</a:t>
            </a:r>
            <a:r>
              <a:rPr lang="en-US" altLang="zh-CN" sz="3200" b="1" dirty="0">
                <a:solidFill>
                  <a:srgbClr val="5F5F5F"/>
                </a:solidFill>
              </a:rPr>
              <a:t>——</a:t>
            </a:r>
            <a:r>
              <a:rPr lang="zh-CN" altLang="en-US" sz="3200" b="1" dirty="0">
                <a:solidFill>
                  <a:srgbClr val="5F5F5F"/>
                </a:solidFill>
              </a:rPr>
              <a:t>静态</a:t>
            </a:r>
            <a:endParaRPr lang="zh-CN" altLang="en-US" sz="3200" b="1" dirty="0">
              <a:solidFill>
                <a:srgbClr val="5F5F5F"/>
              </a:solidFill>
            </a:endParaRPr>
          </a:p>
        </p:txBody>
      </p:sp>
      <p:pic>
        <p:nvPicPr>
          <p:cNvPr id="17" name="图片 16"/>
          <p:cNvPicPr/>
          <p:nvPr/>
        </p:nvPicPr>
        <p:blipFill>
          <a:blip r:embed="rId1"/>
          <a:stretch>
            <a:fillRect/>
          </a:stretch>
        </p:blipFill>
        <p:spPr>
          <a:xfrm>
            <a:off x="6793230" y="690245"/>
            <a:ext cx="3975735" cy="5878830"/>
          </a:xfrm>
          <a:prstGeom prst="rect">
            <a:avLst/>
          </a:prstGeom>
          <a:noFill/>
          <a:ln w="0">
            <a:noFill/>
          </a:ln>
        </p:spPr>
      </p:pic>
      <p:sp>
        <p:nvSpPr>
          <p:cNvPr id="3" name="文本框 2"/>
          <p:cNvSpPr txBox="1"/>
          <p:nvPr/>
        </p:nvSpPr>
        <p:spPr>
          <a:xfrm>
            <a:off x="1037590" y="1776095"/>
            <a:ext cx="5102225" cy="4076700"/>
          </a:xfrm>
          <a:prstGeom prst="rect">
            <a:avLst/>
          </a:prstGeom>
          <a:noFill/>
        </p:spPr>
        <p:txBody>
          <a:bodyPr wrap="square" rtlCol="0">
            <a:spAutoFit/>
          </a:bodyPr>
          <a:p>
            <a:pPr>
              <a:lnSpc>
                <a:spcPct val="120000"/>
              </a:lnSpc>
              <a:spcBef>
                <a:spcPts val="0"/>
              </a:spcBef>
              <a:spcAft>
                <a:spcPts val="0"/>
              </a:spcAft>
            </a:pPr>
            <a:r>
              <a:rPr lang="zh-CN" altLang="en-US"/>
              <a:t>学生（</a:t>
            </a:r>
            <a:r>
              <a:rPr lang="en-US" altLang="zh-CN"/>
              <a:t>Student</a:t>
            </a:r>
            <a:r>
              <a:rPr lang="zh-CN" altLang="en-US"/>
              <a:t>）、社团（</a:t>
            </a:r>
            <a:r>
              <a:rPr lang="en-US" altLang="zh-CN"/>
              <a:t>Team</a:t>
            </a:r>
            <a:r>
              <a:rPr lang="zh-CN" altLang="en-US"/>
              <a:t>）、</a:t>
            </a:r>
            <a:endParaRPr lang="zh-CN" altLang="en-US"/>
          </a:p>
          <a:p>
            <a:pPr>
              <a:lnSpc>
                <a:spcPct val="120000"/>
              </a:lnSpc>
              <a:spcBef>
                <a:spcPts val="0"/>
              </a:spcBef>
              <a:spcAft>
                <a:spcPts val="0"/>
              </a:spcAft>
            </a:pPr>
            <a:r>
              <a:rPr lang="zh-CN" altLang="en-US"/>
              <a:t>活动（</a:t>
            </a:r>
            <a:r>
              <a:rPr lang="en-US" altLang="zh-CN"/>
              <a:t>Activity</a:t>
            </a:r>
            <a:r>
              <a:rPr lang="zh-CN" altLang="en-US"/>
              <a:t>）、分类（</a:t>
            </a:r>
            <a:r>
              <a:rPr lang="en-US" altLang="zh-CN"/>
              <a:t>Category</a:t>
            </a:r>
            <a:r>
              <a:rPr lang="zh-CN" altLang="en-US"/>
              <a:t>）</a:t>
            </a:r>
            <a:endParaRPr lang="zh-CN" altLang="en-US"/>
          </a:p>
          <a:p>
            <a:pPr>
              <a:lnSpc>
                <a:spcPct val="120000"/>
              </a:lnSpc>
              <a:spcBef>
                <a:spcPts val="0"/>
              </a:spcBef>
              <a:spcAft>
                <a:spcPts val="0"/>
              </a:spcAft>
            </a:pPr>
            <a:endParaRPr lang="zh-CN" altLang="en-US"/>
          </a:p>
          <a:p>
            <a:pPr marL="285750" indent="-285750">
              <a:lnSpc>
                <a:spcPct val="120000"/>
              </a:lnSpc>
              <a:spcBef>
                <a:spcPts val="0"/>
              </a:spcBef>
              <a:spcAft>
                <a:spcPts val="0"/>
              </a:spcAft>
              <a:buFont typeface="Arial" panose="020B0604020202020204" pitchFamily="34" charset="0"/>
              <a:buChar char="•"/>
            </a:pPr>
            <a:r>
              <a:rPr lang="zh-CN" altLang="en-US" b="1"/>
              <a:t>类间关系</a:t>
            </a:r>
            <a:endParaRPr lang="zh-CN" altLang="en-US"/>
          </a:p>
          <a:p>
            <a:pPr>
              <a:lnSpc>
                <a:spcPct val="120000"/>
              </a:lnSpc>
              <a:spcBef>
                <a:spcPts val="0"/>
              </a:spcBef>
              <a:spcAft>
                <a:spcPts val="0"/>
              </a:spcAft>
            </a:pPr>
            <a:r>
              <a:rPr lang="en-US" altLang="zh-CN"/>
              <a:t>Student </a:t>
            </a:r>
            <a:r>
              <a:rPr lang="zh-CN" altLang="en-US"/>
              <a:t>与</a:t>
            </a:r>
            <a:r>
              <a:rPr lang="en-US" altLang="zh-CN"/>
              <a:t> Team</a:t>
            </a:r>
            <a:r>
              <a:rPr lang="zh-CN" altLang="en-US"/>
              <a:t>：</a:t>
            </a:r>
            <a:r>
              <a:rPr lang="en-US" altLang="zh-CN"/>
              <a:t> </a:t>
            </a:r>
            <a:r>
              <a:rPr lang="zh-CN" altLang="en-US"/>
              <a:t>以</a:t>
            </a:r>
            <a:r>
              <a:rPr lang="en-US" altLang="zh-CN"/>
              <a:t>“</a:t>
            </a:r>
            <a:r>
              <a:rPr lang="zh-CN" altLang="en-US"/>
              <a:t>加入</a:t>
            </a:r>
            <a:r>
              <a:rPr lang="en-US" altLang="zh-CN"/>
              <a:t>” </a:t>
            </a:r>
            <a:r>
              <a:rPr lang="zh-CN" altLang="en-US"/>
              <a:t>关系相连，多对多（</a:t>
            </a:r>
            <a:r>
              <a:rPr lang="en-US" altLang="zh-CN"/>
              <a:t>n - n</a:t>
            </a:r>
            <a:r>
              <a:rPr lang="zh-CN" altLang="en-US"/>
              <a:t>）关系，意味着一个学生可加入多个社团，一个社团也能有多个学生加入</a:t>
            </a:r>
            <a:r>
              <a:rPr lang="en-US" altLang="zh-CN"/>
              <a:t> </a:t>
            </a:r>
            <a:r>
              <a:rPr lang="zh-CN" altLang="en-US"/>
              <a:t>。</a:t>
            </a:r>
            <a:endParaRPr lang="zh-CN" altLang="en-US"/>
          </a:p>
          <a:p>
            <a:pPr>
              <a:lnSpc>
                <a:spcPct val="120000"/>
              </a:lnSpc>
              <a:spcBef>
                <a:spcPts val="0"/>
              </a:spcBef>
              <a:spcAft>
                <a:spcPts val="0"/>
              </a:spcAft>
            </a:pPr>
            <a:r>
              <a:rPr lang="en-US" altLang="zh-CN"/>
              <a:t>Team </a:t>
            </a:r>
            <a:r>
              <a:rPr lang="zh-CN" altLang="en-US"/>
              <a:t>与</a:t>
            </a:r>
            <a:r>
              <a:rPr lang="en-US" altLang="zh-CN"/>
              <a:t> Activity</a:t>
            </a:r>
            <a:r>
              <a:rPr lang="zh-CN" altLang="en-US"/>
              <a:t>：以</a:t>
            </a:r>
            <a:r>
              <a:rPr lang="en-US" altLang="zh-CN"/>
              <a:t> “</a:t>
            </a:r>
            <a:r>
              <a:rPr lang="zh-CN" altLang="en-US"/>
              <a:t>发布</a:t>
            </a:r>
            <a:r>
              <a:rPr lang="en-US" altLang="zh-CN"/>
              <a:t>” </a:t>
            </a:r>
            <a:r>
              <a:rPr lang="zh-CN" altLang="en-US"/>
              <a:t>关系关联，为一对多（</a:t>
            </a:r>
            <a:r>
              <a:rPr lang="en-US" altLang="zh-CN"/>
              <a:t>1 - n</a:t>
            </a:r>
            <a:r>
              <a:rPr lang="zh-CN" altLang="en-US"/>
              <a:t>）</a:t>
            </a:r>
            <a:r>
              <a:rPr lang="en-US" altLang="zh-CN"/>
              <a:t> </a:t>
            </a:r>
            <a:r>
              <a:rPr lang="zh-CN" altLang="en-US"/>
              <a:t>，即一个社团可发布多个活动（包括新闻、公告</a:t>
            </a:r>
            <a:r>
              <a:rPr lang="en-US" altLang="zh-CN"/>
              <a:t> </a:t>
            </a:r>
            <a:r>
              <a:rPr lang="zh-CN" altLang="en-US"/>
              <a:t>）。</a:t>
            </a:r>
            <a:endParaRPr lang="zh-CN" altLang="en-US"/>
          </a:p>
          <a:p>
            <a:pPr>
              <a:lnSpc>
                <a:spcPct val="120000"/>
              </a:lnSpc>
              <a:spcBef>
                <a:spcPts val="0"/>
              </a:spcBef>
              <a:spcAft>
                <a:spcPts val="0"/>
              </a:spcAft>
            </a:pPr>
            <a:r>
              <a:rPr lang="en-US" altLang="zh-CN"/>
              <a:t>Team </a:t>
            </a:r>
            <a:r>
              <a:rPr lang="zh-CN" altLang="en-US"/>
              <a:t>与</a:t>
            </a:r>
            <a:r>
              <a:rPr lang="en-US" altLang="zh-CN"/>
              <a:t> Category</a:t>
            </a:r>
            <a:r>
              <a:rPr lang="zh-CN" altLang="en-US"/>
              <a:t>：由</a:t>
            </a:r>
            <a:r>
              <a:rPr lang="en-US" altLang="zh-CN"/>
              <a:t> “</a:t>
            </a:r>
            <a:r>
              <a:rPr lang="zh-CN" altLang="en-US"/>
              <a:t>属于</a:t>
            </a:r>
            <a:r>
              <a:rPr lang="en-US" altLang="zh-CN"/>
              <a:t>” </a:t>
            </a:r>
            <a:r>
              <a:rPr lang="zh-CN" altLang="en-US"/>
              <a:t>关系连接，是多对一（</a:t>
            </a:r>
            <a:r>
              <a:rPr lang="en-US" altLang="zh-CN"/>
              <a:t>n - 1</a:t>
            </a:r>
            <a:r>
              <a:rPr lang="zh-CN" altLang="en-US"/>
              <a:t>）</a:t>
            </a:r>
            <a:r>
              <a:rPr lang="en-US" altLang="zh-CN"/>
              <a:t> </a:t>
            </a:r>
            <a:r>
              <a:rPr lang="zh-CN" altLang="en-US"/>
              <a:t>，表明多个社团可属于同一个分类。</a:t>
            </a:r>
            <a:r>
              <a:rPr lang="en-US" altLang="zh-CN"/>
              <a:t> </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08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1648" y="338638"/>
            <a:ext cx="2019300" cy="1198880"/>
          </a:xfrm>
          <a:prstGeom prst="rect">
            <a:avLst/>
          </a:prstGeom>
        </p:spPr>
        <p:txBody>
          <a:bodyPr wrap="none">
            <a:spAutoFit/>
          </a:bodyPr>
          <a:lstStyle/>
          <a:p>
            <a:r>
              <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rPr>
              <a:t>内容</a:t>
            </a:r>
            <a:endPar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endParaRPr>
          </a:p>
        </p:txBody>
      </p:sp>
      <p:sp>
        <p:nvSpPr>
          <p:cNvPr id="7" name="矩形 6"/>
          <p:cNvSpPr/>
          <p:nvPr/>
        </p:nvSpPr>
        <p:spPr>
          <a:xfrm>
            <a:off x="1637267" y="857121"/>
            <a:ext cx="3757295" cy="583565"/>
          </a:xfrm>
          <a:prstGeom prst="rect">
            <a:avLst/>
          </a:prstGeom>
        </p:spPr>
        <p:txBody>
          <a:bodyPr wrap="none">
            <a:spAutoFit/>
          </a:bodyPr>
          <a:lstStyle/>
          <a:p>
            <a:r>
              <a:rPr lang="en-US" altLang="zh-CN" sz="3200" b="1" dirty="0">
                <a:solidFill>
                  <a:srgbClr val="5F5F5F"/>
                </a:solidFill>
              </a:rPr>
              <a:t>4.</a:t>
            </a:r>
            <a:r>
              <a:rPr lang="zh-CN" sz="3200" b="1" dirty="0">
                <a:solidFill>
                  <a:srgbClr val="5F5F5F"/>
                </a:solidFill>
              </a:rPr>
              <a:t>内容建模</a:t>
            </a:r>
            <a:r>
              <a:rPr lang="en-US" altLang="zh-CN" sz="3200" b="1" dirty="0">
                <a:solidFill>
                  <a:srgbClr val="5F5F5F"/>
                </a:solidFill>
              </a:rPr>
              <a:t>——</a:t>
            </a:r>
            <a:r>
              <a:rPr lang="zh-CN" altLang="en-US" sz="3200" b="1" dirty="0">
                <a:solidFill>
                  <a:srgbClr val="5F5F5F"/>
                </a:solidFill>
              </a:rPr>
              <a:t>动态</a:t>
            </a:r>
            <a:endParaRPr lang="zh-CN" altLang="en-US" sz="3200" b="1" dirty="0">
              <a:solidFill>
                <a:srgbClr val="5F5F5F"/>
              </a:solidFill>
            </a:endParaRPr>
          </a:p>
        </p:txBody>
      </p:sp>
      <p:sp>
        <p:nvSpPr>
          <p:cNvPr id="3" name="文本框 2"/>
          <p:cNvSpPr txBox="1"/>
          <p:nvPr/>
        </p:nvSpPr>
        <p:spPr>
          <a:xfrm>
            <a:off x="6007100" y="1092200"/>
            <a:ext cx="5323840" cy="5073650"/>
          </a:xfrm>
          <a:prstGeom prst="rect">
            <a:avLst/>
          </a:prstGeom>
          <a:noFill/>
        </p:spPr>
        <p:txBody>
          <a:bodyPr wrap="square" rtlCol="0">
            <a:spAutoFit/>
          </a:bodyPr>
          <a:p>
            <a:pPr marL="285750" indent="-285750">
              <a:lnSpc>
                <a:spcPct val="120000"/>
              </a:lnSpc>
              <a:spcBef>
                <a:spcPts val="0"/>
              </a:spcBef>
              <a:spcAft>
                <a:spcPts val="0"/>
              </a:spcAft>
              <a:buFont typeface="Arial" panose="020B0604020202020204" pitchFamily="34" charset="0"/>
              <a:buChar char="•"/>
            </a:pPr>
            <a:r>
              <a:rPr lang="zh-CN" altLang="en-US" b="1"/>
              <a:t>起始与登录</a:t>
            </a:r>
            <a:endParaRPr lang="zh-CN" altLang="en-US" b="1"/>
          </a:p>
          <a:p>
            <a:pPr>
              <a:lnSpc>
                <a:spcPct val="120000"/>
              </a:lnSpc>
              <a:spcBef>
                <a:spcPts val="0"/>
              </a:spcBef>
              <a:spcAft>
                <a:spcPts val="0"/>
              </a:spcAft>
            </a:pPr>
            <a:r>
              <a:rPr lang="zh-CN" altLang="en-US"/>
              <a:t>流程从社长登录后台开始</a:t>
            </a:r>
            <a:r>
              <a:rPr lang="en-US" altLang="zh-CN"/>
              <a:t> </a:t>
            </a:r>
            <a:r>
              <a:rPr lang="zh-CN" altLang="en-US"/>
              <a:t>。</a:t>
            </a:r>
            <a:endParaRPr lang="zh-CN" altLang="en-US"/>
          </a:p>
          <a:p>
            <a:pPr marL="285750" indent="-285750">
              <a:lnSpc>
                <a:spcPct val="120000"/>
              </a:lnSpc>
              <a:spcBef>
                <a:spcPts val="0"/>
              </a:spcBef>
              <a:spcAft>
                <a:spcPts val="0"/>
              </a:spcAft>
              <a:buFont typeface="Arial" panose="020B0604020202020204" pitchFamily="34" charset="0"/>
              <a:buChar char="•"/>
            </a:pPr>
            <a:r>
              <a:rPr lang="zh-CN" altLang="en-US" b="1"/>
              <a:t>操作分支</a:t>
            </a:r>
            <a:endParaRPr lang="zh-CN" altLang="en-US" b="1"/>
          </a:p>
          <a:p>
            <a:pPr>
              <a:lnSpc>
                <a:spcPct val="120000"/>
              </a:lnSpc>
              <a:spcBef>
                <a:spcPts val="0"/>
              </a:spcBef>
              <a:spcAft>
                <a:spcPts val="0"/>
              </a:spcAft>
            </a:pPr>
            <a:r>
              <a:rPr lang="zh-CN" altLang="en-US"/>
              <a:t>登录后，面临两种操作选择：</a:t>
            </a:r>
            <a:endParaRPr lang="zh-CN" altLang="en-US"/>
          </a:p>
          <a:p>
            <a:pPr>
              <a:lnSpc>
                <a:spcPct val="120000"/>
              </a:lnSpc>
              <a:spcBef>
                <a:spcPts val="0"/>
              </a:spcBef>
              <a:spcAft>
                <a:spcPts val="0"/>
              </a:spcAft>
            </a:pPr>
            <a:r>
              <a:rPr lang="en-US" altLang="zh-CN" b="1"/>
              <a:t>1.</a:t>
            </a:r>
            <a:r>
              <a:rPr lang="zh-CN" altLang="en-US" b="1"/>
              <a:t>修改社团信息</a:t>
            </a:r>
            <a:r>
              <a:rPr lang="zh-CN" altLang="en-US"/>
              <a:t>：若选择修改社团信息，社长进入编辑页面，可对社团名称、封面图、详情等信息进行更新，之后提交表单。提交后进行数据验证，若数据验证通过，相关信息保存到</a:t>
            </a:r>
            <a:r>
              <a:rPr lang="en-US" altLang="zh-CN"/>
              <a:t> Team </a:t>
            </a:r>
            <a:r>
              <a:rPr lang="zh-CN" altLang="en-US"/>
              <a:t>表；若未通过，则提示错误信息。</a:t>
            </a:r>
            <a:endParaRPr lang="zh-CN" altLang="en-US"/>
          </a:p>
          <a:p>
            <a:pPr>
              <a:lnSpc>
                <a:spcPct val="120000"/>
              </a:lnSpc>
              <a:spcBef>
                <a:spcPts val="0"/>
              </a:spcBef>
              <a:spcAft>
                <a:spcPts val="0"/>
              </a:spcAft>
            </a:pPr>
            <a:r>
              <a:rPr lang="en-US" altLang="zh-CN" b="1"/>
              <a:t>2.</a:t>
            </a:r>
            <a:r>
              <a:rPr lang="zh-CN" altLang="en-US" b="1"/>
              <a:t>创建新社团</a:t>
            </a:r>
            <a:r>
              <a:rPr lang="zh-CN" altLang="en-US"/>
              <a:t>：若不修改现有社团信息，社长可选择创建新社团，接着填写新社团基本信息并提交表单</a:t>
            </a:r>
            <a:r>
              <a:rPr lang="en-US" altLang="zh-CN"/>
              <a:t> </a:t>
            </a:r>
            <a:r>
              <a:rPr lang="zh-CN" altLang="en-US"/>
              <a:t>。</a:t>
            </a:r>
            <a:endParaRPr lang="zh-CN" altLang="en-US"/>
          </a:p>
          <a:p>
            <a:pPr marL="285750" indent="-285750">
              <a:lnSpc>
                <a:spcPct val="120000"/>
              </a:lnSpc>
              <a:spcBef>
                <a:spcPts val="0"/>
              </a:spcBef>
              <a:spcAft>
                <a:spcPts val="0"/>
              </a:spcAft>
              <a:buFont typeface="Arial" panose="020B0604020202020204" pitchFamily="34" charset="0"/>
              <a:buChar char="•"/>
            </a:pPr>
            <a:r>
              <a:rPr lang="zh-CN" altLang="en-US" b="1"/>
              <a:t>流程结束</a:t>
            </a:r>
            <a:endParaRPr lang="zh-CN" altLang="en-US" b="1"/>
          </a:p>
          <a:p>
            <a:pPr>
              <a:lnSpc>
                <a:spcPct val="120000"/>
              </a:lnSpc>
              <a:spcBef>
                <a:spcPts val="0"/>
              </a:spcBef>
              <a:spcAft>
                <a:spcPts val="0"/>
              </a:spcAft>
            </a:pPr>
            <a:r>
              <a:rPr lang="zh-CN" altLang="en-US"/>
              <a:t>无论修改社团信息成功与否，还是创建新社团操作完成，流程至此结束。</a:t>
            </a:r>
            <a:endParaRPr lang="zh-CN" altLang="en-US"/>
          </a:p>
        </p:txBody>
      </p:sp>
      <p:pic>
        <p:nvPicPr>
          <p:cNvPr id="20" name="图片 19"/>
          <p:cNvPicPr/>
          <p:nvPr/>
        </p:nvPicPr>
        <p:blipFill>
          <a:blip r:embed="rId1"/>
          <a:stretch>
            <a:fillRect/>
          </a:stretch>
        </p:blipFill>
        <p:spPr>
          <a:xfrm>
            <a:off x="1289050" y="1537335"/>
            <a:ext cx="3947795" cy="490347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08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98523" y="388803"/>
            <a:ext cx="2937510" cy="1198880"/>
          </a:xfrm>
          <a:prstGeom prst="rect">
            <a:avLst/>
          </a:prstGeom>
        </p:spPr>
        <p:txBody>
          <a:bodyPr wrap="none">
            <a:spAutoFit/>
          </a:bodyPr>
          <a:lstStyle/>
          <a:p>
            <a:r>
              <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rPr>
              <a:t>超文本</a:t>
            </a:r>
            <a:endPar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endParaRPr>
          </a:p>
        </p:txBody>
      </p:sp>
      <p:sp>
        <p:nvSpPr>
          <p:cNvPr id="7" name="矩形 6"/>
          <p:cNvSpPr/>
          <p:nvPr/>
        </p:nvSpPr>
        <p:spPr>
          <a:xfrm>
            <a:off x="5465047" y="907921"/>
            <a:ext cx="4163695" cy="583565"/>
          </a:xfrm>
          <a:prstGeom prst="rect">
            <a:avLst/>
          </a:prstGeom>
        </p:spPr>
        <p:txBody>
          <a:bodyPr wrap="none">
            <a:spAutoFit/>
          </a:bodyPr>
          <a:lstStyle/>
          <a:p>
            <a:r>
              <a:rPr lang="en-US" altLang="zh-CN" sz="3200" b="1" dirty="0">
                <a:solidFill>
                  <a:srgbClr val="5F5F5F"/>
                </a:solidFill>
              </a:rPr>
              <a:t>5.</a:t>
            </a:r>
            <a:r>
              <a:rPr lang="zh-CN" sz="3200" b="1" dirty="0">
                <a:solidFill>
                  <a:srgbClr val="5F5F5F"/>
                </a:solidFill>
              </a:rPr>
              <a:t>超文本建模</a:t>
            </a:r>
            <a:r>
              <a:rPr lang="en-US" altLang="zh-CN" sz="3200" b="1" dirty="0">
                <a:solidFill>
                  <a:srgbClr val="5F5F5F"/>
                </a:solidFill>
              </a:rPr>
              <a:t>——</a:t>
            </a:r>
            <a:r>
              <a:rPr lang="zh-CN" altLang="en-US" sz="3200" b="1" dirty="0">
                <a:solidFill>
                  <a:srgbClr val="5F5F5F"/>
                </a:solidFill>
              </a:rPr>
              <a:t>静态</a:t>
            </a:r>
            <a:endParaRPr lang="zh-CN" altLang="en-US" sz="3200" b="1" dirty="0">
              <a:solidFill>
                <a:srgbClr val="5F5F5F"/>
              </a:solidFill>
            </a:endParaRPr>
          </a:p>
        </p:txBody>
      </p:sp>
      <p:pic>
        <p:nvPicPr>
          <p:cNvPr id="23" name="图片 22"/>
          <p:cNvPicPr/>
          <p:nvPr/>
        </p:nvPicPr>
        <p:blipFill>
          <a:blip r:embed="rId1"/>
          <a:stretch>
            <a:fillRect/>
          </a:stretch>
        </p:blipFill>
        <p:spPr>
          <a:xfrm>
            <a:off x="1102360" y="283210"/>
            <a:ext cx="3010535" cy="6315710"/>
          </a:xfrm>
          <a:prstGeom prst="rect">
            <a:avLst/>
          </a:prstGeom>
          <a:noFill/>
          <a:ln w="0">
            <a:noFill/>
          </a:ln>
        </p:spPr>
      </p:pic>
      <p:sp>
        <p:nvSpPr>
          <p:cNvPr id="2" name="文本框 1"/>
          <p:cNvSpPr txBox="1"/>
          <p:nvPr/>
        </p:nvSpPr>
        <p:spPr>
          <a:xfrm>
            <a:off x="5010150" y="2073275"/>
            <a:ext cx="5701665" cy="3744595"/>
          </a:xfrm>
          <a:prstGeom prst="rect">
            <a:avLst/>
          </a:prstGeom>
          <a:noFill/>
        </p:spPr>
        <p:txBody>
          <a:bodyPr wrap="square" rtlCol="0">
            <a:spAutoFit/>
          </a:bodyPr>
          <a:p>
            <a:pPr marL="285750" indent="-285750">
              <a:lnSpc>
                <a:spcPct val="120000"/>
              </a:lnSpc>
              <a:spcBef>
                <a:spcPts val="0"/>
              </a:spcBef>
              <a:spcAft>
                <a:spcPts val="0"/>
              </a:spcAft>
              <a:buFont typeface="Arial" panose="020B0604020202020204" pitchFamily="34" charset="0"/>
              <a:buChar char="•"/>
            </a:pPr>
            <a:r>
              <a:rPr lang="zh-CN" altLang="en-US" b="1"/>
              <a:t>首页操作</a:t>
            </a:r>
            <a:endParaRPr lang="zh-CN" altLang="en-US"/>
          </a:p>
          <a:p>
            <a:pPr>
              <a:lnSpc>
                <a:spcPct val="120000"/>
              </a:lnSpc>
              <a:spcBef>
                <a:spcPts val="0"/>
              </a:spcBef>
              <a:spcAft>
                <a:spcPts val="0"/>
              </a:spcAft>
            </a:pPr>
            <a:r>
              <a:rPr lang="zh-CN" altLang="en-US"/>
              <a:t>在首页，用户可以</a:t>
            </a:r>
            <a:r>
              <a:rPr lang="en-US" altLang="zh-CN"/>
              <a:t> “</a:t>
            </a:r>
            <a:r>
              <a:rPr lang="zh-CN" altLang="en-US"/>
              <a:t>查看推荐社团</a:t>
            </a:r>
            <a:r>
              <a:rPr lang="en-US" altLang="zh-CN"/>
              <a:t>” </a:t>
            </a:r>
            <a:r>
              <a:rPr lang="zh-CN" altLang="en-US"/>
              <a:t>。</a:t>
            </a:r>
            <a:endParaRPr lang="zh-CN" altLang="en-US"/>
          </a:p>
          <a:p>
            <a:pPr>
              <a:lnSpc>
                <a:spcPct val="120000"/>
              </a:lnSpc>
              <a:spcBef>
                <a:spcPts val="0"/>
              </a:spcBef>
              <a:spcAft>
                <a:spcPts val="0"/>
              </a:spcAft>
            </a:pPr>
            <a:r>
              <a:rPr lang="zh-CN" altLang="en-US"/>
              <a:t>之后有两个操作分支：</a:t>
            </a:r>
            <a:endParaRPr lang="zh-CN" altLang="en-US"/>
          </a:p>
          <a:p>
            <a:pPr>
              <a:lnSpc>
                <a:spcPct val="120000"/>
              </a:lnSpc>
              <a:spcBef>
                <a:spcPts val="0"/>
              </a:spcBef>
              <a:spcAft>
                <a:spcPts val="0"/>
              </a:spcAft>
            </a:pPr>
            <a:r>
              <a:rPr lang="en-US" altLang="zh-CN" b="1"/>
              <a:t>1.</a:t>
            </a:r>
            <a:r>
              <a:rPr lang="zh-CN" altLang="en-US" b="1"/>
              <a:t>点击社团</a:t>
            </a:r>
            <a:r>
              <a:rPr lang="zh-CN" altLang="en-US"/>
              <a:t>：进入社团详情页，页面显示社团信息。用户点击</a:t>
            </a:r>
            <a:r>
              <a:rPr lang="en-US" altLang="zh-CN"/>
              <a:t> “</a:t>
            </a:r>
            <a:r>
              <a:rPr lang="zh-CN" altLang="en-US"/>
              <a:t>申请加入</a:t>
            </a:r>
            <a:r>
              <a:rPr lang="en-US" altLang="zh-CN"/>
              <a:t>” </a:t>
            </a:r>
            <a:r>
              <a:rPr lang="zh-CN" altLang="en-US"/>
              <a:t>按钮并提交申请。</a:t>
            </a:r>
            <a:endParaRPr lang="zh-CN" altLang="en-US"/>
          </a:p>
          <a:p>
            <a:pPr>
              <a:lnSpc>
                <a:spcPct val="120000"/>
              </a:lnSpc>
              <a:spcBef>
                <a:spcPts val="0"/>
              </a:spcBef>
              <a:spcAft>
                <a:spcPts val="0"/>
              </a:spcAft>
            </a:pPr>
            <a:r>
              <a:rPr lang="en-US" altLang="zh-CN" b="1"/>
              <a:t>2.</a:t>
            </a:r>
            <a:r>
              <a:rPr lang="zh-CN" altLang="en-US" b="1"/>
              <a:t>点击活动</a:t>
            </a:r>
            <a:r>
              <a:rPr lang="zh-CN" altLang="en-US"/>
              <a:t>：进入活动详情页，页面显示活动信息。用户点击</a:t>
            </a:r>
            <a:r>
              <a:rPr lang="en-US" altLang="zh-CN"/>
              <a:t> “</a:t>
            </a:r>
            <a:r>
              <a:rPr lang="zh-CN" altLang="en-US"/>
              <a:t>报名活动</a:t>
            </a:r>
            <a:r>
              <a:rPr lang="en-US" altLang="zh-CN"/>
              <a:t>” </a:t>
            </a:r>
            <a:r>
              <a:rPr lang="zh-CN" altLang="en-US"/>
              <a:t>按钮并提交报名。</a:t>
            </a:r>
            <a:endParaRPr lang="zh-CN" altLang="en-US"/>
          </a:p>
          <a:p>
            <a:pPr>
              <a:lnSpc>
                <a:spcPct val="120000"/>
              </a:lnSpc>
              <a:spcBef>
                <a:spcPts val="0"/>
              </a:spcBef>
              <a:spcAft>
                <a:spcPts val="0"/>
              </a:spcAft>
            </a:pPr>
            <a:endParaRPr lang="zh-CN" altLang="en-US"/>
          </a:p>
          <a:p>
            <a:pPr marL="285750" indent="-285750">
              <a:lnSpc>
                <a:spcPct val="120000"/>
              </a:lnSpc>
              <a:spcBef>
                <a:spcPts val="0"/>
              </a:spcBef>
              <a:spcAft>
                <a:spcPts val="0"/>
              </a:spcAft>
              <a:buFont typeface="Arial" panose="020B0604020202020204" pitchFamily="34" charset="0"/>
              <a:buChar char="•"/>
            </a:pPr>
            <a:r>
              <a:rPr lang="zh-CN" altLang="en-US" b="1"/>
              <a:t>管理后台操作</a:t>
            </a:r>
            <a:endParaRPr lang="zh-CN" altLang="en-US"/>
          </a:p>
          <a:p>
            <a:pPr>
              <a:lnSpc>
                <a:spcPct val="120000"/>
              </a:lnSpc>
              <a:spcBef>
                <a:spcPts val="0"/>
              </a:spcBef>
              <a:spcAft>
                <a:spcPts val="0"/>
              </a:spcAft>
            </a:pPr>
            <a:r>
              <a:rPr lang="zh-CN" altLang="en-US"/>
              <a:t>在管理后台，对提交的申请进行</a:t>
            </a:r>
            <a:r>
              <a:rPr lang="en-US" altLang="zh-CN"/>
              <a:t> “</a:t>
            </a:r>
            <a:r>
              <a:rPr lang="zh-CN" altLang="en-US"/>
              <a:t>审核申请</a:t>
            </a:r>
            <a:r>
              <a:rPr lang="en-US" altLang="zh-CN"/>
              <a:t>” </a:t>
            </a:r>
            <a:r>
              <a:rPr lang="zh-CN" altLang="en-US"/>
              <a:t>操作，然后做出</a:t>
            </a:r>
            <a:r>
              <a:rPr lang="en-US" altLang="zh-CN"/>
              <a:t> “</a:t>
            </a:r>
            <a:r>
              <a:rPr lang="zh-CN" altLang="en-US"/>
              <a:t>批准或拒绝</a:t>
            </a:r>
            <a:r>
              <a:rPr lang="en-US" altLang="zh-CN"/>
              <a:t>” </a:t>
            </a:r>
            <a:r>
              <a:rPr lang="zh-CN" altLang="en-US"/>
              <a:t>的决定</a:t>
            </a:r>
            <a:r>
              <a:rPr lang="en-US" altLang="zh-CN"/>
              <a:t> </a:t>
            </a:r>
            <a:r>
              <a:rPr lang="zh-CN" altLang="en-US"/>
              <a:t>。</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08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02748" y="388803"/>
            <a:ext cx="2937510" cy="1198880"/>
          </a:xfrm>
          <a:prstGeom prst="rect">
            <a:avLst/>
          </a:prstGeom>
        </p:spPr>
        <p:txBody>
          <a:bodyPr wrap="none">
            <a:spAutoFit/>
          </a:bodyPr>
          <a:lstStyle/>
          <a:p>
            <a:r>
              <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rPr>
              <a:t>超文本</a:t>
            </a:r>
            <a:endPar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endParaRPr>
          </a:p>
        </p:txBody>
      </p:sp>
      <p:sp>
        <p:nvSpPr>
          <p:cNvPr id="7" name="矩形 6"/>
          <p:cNvSpPr/>
          <p:nvPr/>
        </p:nvSpPr>
        <p:spPr>
          <a:xfrm>
            <a:off x="1352787" y="907921"/>
            <a:ext cx="4163695" cy="583565"/>
          </a:xfrm>
          <a:prstGeom prst="rect">
            <a:avLst/>
          </a:prstGeom>
        </p:spPr>
        <p:txBody>
          <a:bodyPr wrap="none">
            <a:spAutoFit/>
          </a:bodyPr>
          <a:lstStyle/>
          <a:p>
            <a:r>
              <a:rPr lang="en-US" altLang="zh-CN" sz="3200" b="1" dirty="0">
                <a:solidFill>
                  <a:srgbClr val="5F5F5F"/>
                </a:solidFill>
              </a:rPr>
              <a:t>6.</a:t>
            </a:r>
            <a:r>
              <a:rPr lang="zh-CN" sz="3200" b="1" dirty="0">
                <a:solidFill>
                  <a:srgbClr val="5F5F5F"/>
                </a:solidFill>
              </a:rPr>
              <a:t>超文本建模</a:t>
            </a:r>
            <a:r>
              <a:rPr lang="en-US" altLang="zh-CN" sz="3200" b="1" dirty="0">
                <a:solidFill>
                  <a:srgbClr val="5F5F5F"/>
                </a:solidFill>
              </a:rPr>
              <a:t>——</a:t>
            </a:r>
            <a:r>
              <a:rPr lang="zh-CN" altLang="en-US" sz="3200" b="1" dirty="0">
                <a:solidFill>
                  <a:srgbClr val="5F5F5F"/>
                </a:solidFill>
              </a:rPr>
              <a:t>动态</a:t>
            </a:r>
            <a:endParaRPr lang="zh-CN" altLang="en-US" sz="3200" b="1" dirty="0">
              <a:solidFill>
                <a:srgbClr val="5F5F5F"/>
              </a:solidFill>
            </a:endParaRPr>
          </a:p>
        </p:txBody>
      </p:sp>
      <p:pic>
        <p:nvPicPr>
          <p:cNvPr id="26" name="图片 25"/>
          <p:cNvPicPr/>
          <p:nvPr/>
        </p:nvPicPr>
        <p:blipFill>
          <a:blip r:embed="rId1"/>
          <a:stretch>
            <a:fillRect/>
          </a:stretch>
        </p:blipFill>
        <p:spPr>
          <a:xfrm>
            <a:off x="7316470" y="499110"/>
            <a:ext cx="3542030" cy="5985510"/>
          </a:xfrm>
          <a:prstGeom prst="rect">
            <a:avLst/>
          </a:prstGeom>
          <a:noFill/>
          <a:ln w="0">
            <a:noFill/>
          </a:ln>
        </p:spPr>
      </p:pic>
      <p:sp>
        <p:nvSpPr>
          <p:cNvPr id="4" name="文本框 3"/>
          <p:cNvSpPr txBox="1"/>
          <p:nvPr/>
        </p:nvSpPr>
        <p:spPr>
          <a:xfrm>
            <a:off x="1030605" y="1788795"/>
            <a:ext cx="5354320" cy="4246245"/>
          </a:xfrm>
          <a:prstGeom prst="rect">
            <a:avLst/>
          </a:prstGeom>
          <a:noFill/>
        </p:spPr>
        <p:txBody>
          <a:bodyPr wrap="square" rtlCol="0">
            <a:spAutoFit/>
          </a:bodyPr>
          <a:p>
            <a:pPr marL="285750" indent="-285750">
              <a:buFont typeface="Arial" panose="020B0604020202020204" pitchFamily="34" charset="0"/>
              <a:buChar char="•"/>
            </a:pPr>
            <a:r>
              <a:rPr lang="zh-CN" altLang="en-US" b="1"/>
              <a:t>首页起始</a:t>
            </a:r>
            <a:endParaRPr lang="zh-CN" altLang="en-US"/>
          </a:p>
          <a:p>
            <a:r>
              <a:rPr lang="zh-CN" altLang="en-US"/>
              <a:t>流程从首页开始。在首页，用户点击社团卡片，可进入社团详情页</a:t>
            </a:r>
            <a:r>
              <a:rPr lang="en-US" altLang="zh-CN"/>
              <a:t> </a:t>
            </a:r>
            <a:r>
              <a:rPr lang="zh-CN" altLang="en-US"/>
              <a:t>。</a:t>
            </a:r>
            <a:endParaRPr lang="zh-CN" altLang="en-US"/>
          </a:p>
          <a:p>
            <a:endParaRPr lang="zh-CN" altLang="en-US"/>
          </a:p>
          <a:p>
            <a:pPr marL="285750" indent="-285750">
              <a:buFont typeface="Arial" panose="020B0604020202020204" pitchFamily="34" charset="0"/>
              <a:buChar char="•"/>
            </a:pPr>
            <a:r>
              <a:rPr lang="zh-CN" altLang="en-US" b="1"/>
              <a:t>社团详情页操作</a:t>
            </a:r>
            <a:endParaRPr lang="zh-CN" altLang="en-US"/>
          </a:p>
          <a:p>
            <a:r>
              <a:rPr lang="en-US" altLang="zh-CN" b="1"/>
              <a:t>1.</a:t>
            </a:r>
            <a:r>
              <a:rPr lang="zh-CN" altLang="en-US" b="1"/>
              <a:t>申请加入</a:t>
            </a:r>
            <a:r>
              <a:rPr lang="zh-CN" altLang="en-US"/>
              <a:t>：在社团详情页，用户点击【申请加入】，会跳转到申请结果页。申请结果页处理完相关逻辑后，可返回首页</a:t>
            </a:r>
            <a:r>
              <a:rPr lang="en-US" altLang="zh-CN"/>
              <a:t> </a:t>
            </a:r>
            <a:r>
              <a:rPr lang="zh-CN" altLang="en-US"/>
              <a:t>。</a:t>
            </a:r>
            <a:endParaRPr lang="zh-CN" altLang="en-US"/>
          </a:p>
          <a:p>
            <a:r>
              <a:rPr lang="en-US" altLang="zh-CN" b="1"/>
              <a:t>2.</a:t>
            </a:r>
            <a:r>
              <a:rPr lang="zh-CN" altLang="en-US" b="1"/>
              <a:t>点击关联活动</a:t>
            </a:r>
            <a:r>
              <a:rPr lang="zh-CN" altLang="en-US"/>
              <a:t>：用户点击社团详情页的关联活动，可进入活动详情页</a:t>
            </a:r>
            <a:r>
              <a:rPr lang="en-US" altLang="zh-CN"/>
              <a:t> </a:t>
            </a:r>
            <a:r>
              <a:rPr lang="zh-CN" altLang="en-US"/>
              <a:t>。</a:t>
            </a:r>
            <a:endParaRPr lang="zh-CN" altLang="en-US"/>
          </a:p>
          <a:p>
            <a:endParaRPr lang="zh-CN" altLang="en-US"/>
          </a:p>
          <a:p>
            <a:pPr marL="285750" indent="-285750">
              <a:buFont typeface="Arial" panose="020B0604020202020204" pitchFamily="34" charset="0"/>
              <a:buChar char="•"/>
            </a:pPr>
            <a:r>
              <a:rPr lang="zh-CN" altLang="en-US" b="1"/>
              <a:t>活动详情页操作</a:t>
            </a:r>
            <a:endParaRPr lang="zh-CN" altLang="en-US" b="1"/>
          </a:p>
          <a:p>
            <a:r>
              <a:rPr lang="zh-CN" altLang="en-US"/>
              <a:t>在活动详情页，先显示活动信息。用户点击【报名】提交报名信息，若后端返回成功信号，则提示报名成功</a:t>
            </a:r>
            <a:r>
              <a:rPr lang="en-US" altLang="zh-CN"/>
              <a:t> </a:t>
            </a:r>
            <a:r>
              <a:rPr lang="zh-CN" altLang="en-US"/>
              <a:t>。报名成功后也可回到首页</a:t>
            </a:r>
            <a:r>
              <a:rPr lang="en-US" altLang="zh-CN"/>
              <a:t> </a:t>
            </a:r>
            <a:r>
              <a:rPr lang="zh-CN" altLang="en-US"/>
              <a:t>。</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08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02748" y="388803"/>
            <a:ext cx="2937510" cy="1198880"/>
          </a:xfrm>
          <a:prstGeom prst="rect">
            <a:avLst/>
          </a:prstGeom>
        </p:spPr>
        <p:txBody>
          <a:bodyPr wrap="none">
            <a:spAutoFit/>
          </a:bodyPr>
          <a:lstStyle/>
          <a:p>
            <a:r>
              <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rPr>
              <a:t>适应性</a:t>
            </a:r>
            <a:endPar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endParaRPr>
          </a:p>
        </p:txBody>
      </p:sp>
      <p:sp>
        <p:nvSpPr>
          <p:cNvPr id="7" name="矩形 6"/>
          <p:cNvSpPr/>
          <p:nvPr/>
        </p:nvSpPr>
        <p:spPr>
          <a:xfrm>
            <a:off x="1258172" y="907921"/>
            <a:ext cx="4163695" cy="583565"/>
          </a:xfrm>
          <a:prstGeom prst="rect">
            <a:avLst/>
          </a:prstGeom>
        </p:spPr>
        <p:txBody>
          <a:bodyPr wrap="none">
            <a:spAutoFit/>
          </a:bodyPr>
          <a:lstStyle/>
          <a:p>
            <a:r>
              <a:rPr lang="en-US" altLang="zh-CN" sz="3200" b="1" dirty="0">
                <a:solidFill>
                  <a:srgbClr val="5F5F5F"/>
                </a:solidFill>
              </a:rPr>
              <a:t>7.</a:t>
            </a:r>
            <a:r>
              <a:rPr lang="zh-CN" sz="3200" b="1" dirty="0">
                <a:solidFill>
                  <a:srgbClr val="5F5F5F"/>
                </a:solidFill>
              </a:rPr>
              <a:t>适应性建模</a:t>
            </a:r>
            <a:r>
              <a:rPr lang="en-US" altLang="zh-CN" sz="3200" b="1" dirty="0">
                <a:solidFill>
                  <a:srgbClr val="5F5F5F"/>
                </a:solidFill>
              </a:rPr>
              <a:t>——</a:t>
            </a:r>
            <a:r>
              <a:rPr lang="zh-CN" altLang="en-US" sz="3200" b="1" dirty="0">
                <a:solidFill>
                  <a:srgbClr val="5F5F5F"/>
                </a:solidFill>
              </a:rPr>
              <a:t>静态</a:t>
            </a:r>
            <a:endParaRPr lang="zh-CN" altLang="en-US" sz="3200" b="1" dirty="0">
              <a:solidFill>
                <a:srgbClr val="5F5F5F"/>
              </a:solidFill>
            </a:endParaRPr>
          </a:p>
        </p:txBody>
      </p:sp>
      <p:pic>
        <p:nvPicPr>
          <p:cNvPr id="29" name="图片 28"/>
          <p:cNvPicPr/>
          <p:nvPr/>
        </p:nvPicPr>
        <p:blipFill>
          <a:blip r:embed="rId1"/>
          <a:stretch>
            <a:fillRect/>
          </a:stretch>
        </p:blipFill>
        <p:spPr>
          <a:xfrm>
            <a:off x="1539240" y="1587500"/>
            <a:ext cx="2998470" cy="4695825"/>
          </a:xfrm>
          <a:prstGeom prst="rect">
            <a:avLst/>
          </a:prstGeom>
          <a:noFill/>
          <a:ln w="0">
            <a:noFill/>
          </a:ln>
        </p:spPr>
      </p:pic>
      <p:sp>
        <p:nvSpPr>
          <p:cNvPr id="2" name="文本框 1"/>
          <p:cNvSpPr txBox="1"/>
          <p:nvPr/>
        </p:nvSpPr>
        <p:spPr>
          <a:xfrm>
            <a:off x="5370830" y="1066165"/>
            <a:ext cx="5847715" cy="5073650"/>
          </a:xfrm>
          <a:prstGeom prst="rect">
            <a:avLst/>
          </a:prstGeom>
          <a:noFill/>
        </p:spPr>
        <p:txBody>
          <a:bodyPr wrap="square" rtlCol="0">
            <a:spAutoFit/>
          </a:bodyPr>
          <a:p>
            <a:pPr indent="0">
              <a:lnSpc>
                <a:spcPct val="120000"/>
              </a:lnSpc>
              <a:spcBef>
                <a:spcPts val="0"/>
              </a:spcBef>
              <a:spcAft>
                <a:spcPts val="0"/>
              </a:spcAft>
              <a:buNone/>
            </a:pPr>
            <a:r>
              <a:rPr lang="zh-CN" altLang="en-US" b="1" u="sng"/>
              <a:t>角色判断</a:t>
            </a:r>
            <a:endParaRPr lang="zh-CN" altLang="en-US" u="sng"/>
          </a:p>
          <a:p>
            <a:pPr>
              <a:lnSpc>
                <a:spcPct val="120000"/>
              </a:lnSpc>
              <a:spcBef>
                <a:spcPts val="0"/>
              </a:spcBef>
              <a:spcAft>
                <a:spcPts val="0"/>
              </a:spcAft>
            </a:pPr>
            <a:r>
              <a:rPr lang="zh-CN" altLang="en-US"/>
              <a:t>流程起始于对用户角色的判断，用户角色分为学生和管理员</a:t>
            </a:r>
            <a:r>
              <a:rPr lang="en-US" altLang="zh-CN"/>
              <a:t> </a:t>
            </a:r>
            <a:r>
              <a:rPr lang="zh-CN" altLang="en-US"/>
              <a:t>。</a:t>
            </a:r>
            <a:endParaRPr lang="zh-CN" altLang="en-US"/>
          </a:p>
          <a:p>
            <a:pPr>
              <a:lnSpc>
                <a:spcPct val="120000"/>
              </a:lnSpc>
              <a:spcBef>
                <a:spcPts val="0"/>
              </a:spcBef>
              <a:spcAft>
                <a:spcPts val="0"/>
              </a:spcAft>
            </a:pPr>
            <a:endParaRPr lang="zh-CN" altLang="en-US"/>
          </a:p>
          <a:p>
            <a:pPr marL="285750" indent="-285750">
              <a:lnSpc>
                <a:spcPct val="120000"/>
              </a:lnSpc>
              <a:spcBef>
                <a:spcPts val="0"/>
              </a:spcBef>
              <a:spcAft>
                <a:spcPts val="0"/>
              </a:spcAft>
              <a:buFont typeface="Arial" panose="020B0604020202020204" pitchFamily="34" charset="0"/>
              <a:buChar char="•"/>
            </a:pPr>
            <a:r>
              <a:rPr lang="zh-CN" altLang="en-US" b="1"/>
              <a:t>学生操作流程</a:t>
            </a:r>
            <a:endParaRPr lang="zh-CN" altLang="en-US" b="1"/>
          </a:p>
          <a:p>
            <a:pPr>
              <a:lnSpc>
                <a:spcPct val="120000"/>
              </a:lnSpc>
              <a:spcBef>
                <a:spcPts val="0"/>
              </a:spcBef>
              <a:spcAft>
                <a:spcPts val="0"/>
              </a:spcAft>
            </a:pPr>
            <a:r>
              <a:rPr lang="en-US" altLang="zh-CN"/>
              <a:t>1.</a:t>
            </a:r>
            <a:r>
              <a:rPr lang="zh-CN" altLang="en-US"/>
              <a:t>学生角色首先可以</a:t>
            </a:r>
            <a:r>
              <a:rPr lang="en-US" altLang="zh-CN"/>
              <a:t> “</a:t>
            </a:r>
            <a:r>
              <a:rPr lang="zh-CN" altLang="en-US"/>
              <a:t>查看社团列表</a:t>
            </a:r>
            <a:r>
              <a:rPr lang="en-US" altLang="zh-CN"/>
              <a:t>” </a:t>
            </a:r>
            <a:r>
              <a:rPr lang="zh-CN" altLang="en-US"/>
              <a:t>。</a:t>
            </a:r>
            <a:endParaRPr lang="zh-CN" altLang="en-US"/>
          </a:p>
          <a:p>
            <a:pPr>
              <a:lnSpc>
                <a:spcPct val="120000"/>
              </a:lnSpc>
              <a:spcBef>
                <a:spcPts val="0"/>
              </a:spcBef>
              <a:spcAft>
                <a:spcPts val="0"/>
              </a:spcAft>
            </a:pPr>
            <a:r>
              <a:rPr lang="en-US" altLang="zh-CN"/>
              <a:t>2.</a:t>
            </a:r>
            <a:r>
              <a:rPr lang="zh-CN" altLang="en-US"/>
              <a:t>基于社团列表，学生能够进行</a:t>
            </a:r>
            <a:r>
              <a:rPr lang="en-US" altLang="zh-CN"/>
              <a:t> “</a:t>
            </a:r>
            <a:r>
              <a:rPr lang="zh-CN" altLang="en-US"/>
              <a:t>申请加入社团</a:t>
            </a:r>
            <a:r>
              <a:rPr lang="en-US" altLang="zh-CN"/>
              <a:t>” </a:t>
            </a:r>
            <a:r>
              <a:rPr lang="zh-CN" altLang="en-US"/>
              <a:t>操作。</a:t>
            </a:r>
            <a:endParaRPr lang="zh-CN" altLang="en-US"/>
          </a:p>
          <a:p>
            <a:pPr>
              <a:lnSpc>
                <a:spcPct val="120000"/>
              </a:lnSpc>
              <a:spcBef>
                <a:spcPts val="0"/>
              </a:spcBef>
              <a:spcAft>
                <a:spcPts val="0"/>
              </a:spcAft>
            </a:pPr>
            <a:r>
              <a:rPr lang="en-US" altLang="zh-CN"/>
              <a:t>3.</a:t>
            </a:r>
            <a:r>
              <a:rPr lang="zh-CN" altLang="en-US"/>
              <a:t>成功申请加入社团后，学生可以进一步</a:t>
            </a:r>
            <a:r>
              <a:rPr lang="en-US" altLang="zh-CN"/>
              <a:t> “</a:t>
            </a:r>
            <a:r>
              <a:rPr lang="zh-CN" altLang="en-US"/>
              <a:t>报名活动</a:t>
            </a:r>
            <a:r>
              <a:rPr lang="en-US" altLang="zh-CN"/>
              <a:t>” </a:t>
            </a:r>
            <a:r>
              <a:rPr lang="zh-CN" altLang="en-US"/>
              <a:t>。</a:t>
            </a:r>
            <a:endParaRPr lang="zh-CN" altLang="en-US"/>
          </a:p>
          <a:p>
            <a:pPr>
              <a:lnSpc>
                <a:spcPct val="120000"/>
              </a:lnSpc>
              <a:spcBef>
                <a:spcPts val="0"/>
              </a:spcBef>
              <a:spcAft>
                <a:spcPts val="0"/>
              </a:spcAft>
            </a:pPr>
            <a:endParaRPr lang="zh-CN" altLang="en-US"/>
          </a:p>
          <a:p>
            <a:pPr marL="285750" indent="-285750">
              <a:lnSpc>
                <a:spcPct val="120000"/>
              </a:lnSpc>
              <a:spcBef>
                <a:spcPts val="0"/>
              </a:spcBef>
              <a:spcAft>
                <a:spcPts val="0"/>
              </a:spcAft>
              <a:buFont typeface="Arial" panose="020B0604020202020204" pitchFamily="34" charset="0"/>
              <a:buChar char="•"/>
            </a:pPr>
            <a:r>
              <a:rPr lang="zh-CN" altLang="en-US" b="1"/>
              <a:t>管理员操作流程</a:t>
            </a:r>
            <a:endParaRPr lang="zh-CN" altLang="en-US" b="1"/>
          </a:p>
          <a:p>
            <a:pPr>
              <a:lnSpc>
                <a:spcPct val="120000"/>
              </a:lnSpc>
              <a:spcBef>
                <a:spcPts val="0"/>
              </a:spcBef>
              <a:spcAft>
                <a:spcPts val="0"/>
              </a:spcAft>
            </a:pPr>
            <a:r>
              <a:rPr lang="en-US" altLang="zh-CN"/>
              <a:t>1.</a:t>
            </a:r>
            <a:r>
              <a:rPr lang="zh-CN" altLang="en-US"/>
              <a:t>管理员角色第一步是</a:t>
            </a:r>
            <a:r>
              <a:rPr lang="en-US" altLang="zh-CN"/>
              <a:t> “</a:t>
            </a:r>
            <a:r>
              <a:rPr lang="zh-CN" altLang="en-US"/>
              <a:t>登录后台</a:t>
            </a:r>
            <a:r>
              <a:rPr lang="en-US" altLang="zh-CN"/>
              <a:t>” </a:t>
            </a:r>
            <a:r>
              <a:rPr lang="zh-CN" altLang="en-US"/>
              <a:t>。</a:t>
            </a:r>
            <a:endParaRPr lang="zh-CN" altLang="en-US"/>
          </a:p>
          <a:p>
            <a:pPr>
              <a:lnSpc>
                <a:spcPct val="120000"/>
              </a:lnSpc>
              <a:spcBef>
                <a:spcPts val="0"/>
              </a:spcBef>
              <a:spcAft>
                <a:spcPts val="0"/>
              </a:spcAft>
            </a:pPr>
            <a:r>
              <a:rPr lang="en-US" altLang="zh-CN"/>
              <a:t>2.</a:t>
            </a:r>
            <a:r>
              <a:rPr lang="zh-CN" altLang="en-US"/>
              <a:t>登录进入后台后，管理员可执行</a:t>
            </a:r>
            <a:r>
              <a:rPr lang="en-US" altLang="zh-CN"/>
              <a:t> “</a:t>
            </a:r>
            <a:r>
              <a:rPr lang="zh-CN" altLang="en-US"/>
              <a:t>审核申请</a:t>
            </a:r>
            <a:r>
              <a:rPr lang="en-US" altLang="zh-CN"/>
              <a:t>” </a:t>
            </a:r>
            <a:r>
              <a:rPr lang="zh-CN" altLang="en-US"/>
              <a:t>操作，对学生加入社团的申请进行处理。</a:t>
            </a:r>
            <a:endParaRPr lang="zh-CN" altLang="en-US"/>
          </a:p>
          <a:p>
            <a:pPr>
              <a:lnSpc>
                <a:spcPct val="120000"/>
              </a:lnSpc>
              <a:spcBef>
                <a:spcPts val="0"/>
              </a:spcBef>
              <a:spcAft>
                <a:spcPts val="0"/>
              </a:spcAft>
            </a:pPr>
            <a:r>
              <a:rPr lang="en-US" altLang="zh-CN"/>
              <a:t>3.</a:t>
            </a:r>
            <a:r>
              <a:rPr lang="zh-CN" altLang="en-US"/>
              <a:t>完成审核后，管理员还可以进行</a:t>
            </a:r>
            <a:r>
              <a:rPr lang="en-US" altLang="zh-CN"/>
              <a:t> “</a:t>
            </a:r>
            <a:r>
              <a:rPr lang="zh-CN" altLang="en-US"/>
              <a:t>发布公告</a:t>
            </a:r>
            <a:r>
              <a:rPr lang="en-US" altLang="zh-CN"/>
              <a:t>” </a:t>
            </a:r>
            <a:r>
              <a:rPr lang="zh-CN" altLang="en-US"/>
              <a:t>操作，向系统用户传达重要信息</a:t>
            </a:r>
            <a:r>
              <a:rPr lang="en-US" altLang="zh-CN"/>
              <a:t> </a:t>
            </a:r>
            <a:r>
              <a:rPr lang="zh-CN" altLang="en-US"/>
              <a:t>。</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08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02748" y="388803"/>
            <a:ext cx="2937510" cy="1198880"/>
          </a:xfrm>
          <a:prstGeom prst="rect">
            <a:avLst/>
          </a:prstGeom>
        </p:spPr>
        <p:txBody>
          <a:bodyPr wrap="none">
            <a:spAutoFit/>
          </a:bodyPr>
          <a:lstStyle/>
          <a:p>
            <a:r>
              <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rPr>
              <a:t>适应性</a:t>
            </a:r>
            <a:endPar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endParaRPr>
          </a:p>
        </p:txBody>
      </p:sp>
      <p:sp>
        <p:nvSpPr>
          <p:cNvPr id="7" name="矩形 6"/>
          <p:cNvSpPr/>
          <p:nvPr/>
        </p:nvSpPr>
        <p:spPr>
          <a:xfrm>
            <a:off x="1352787" y="907921"/>
            <a:ext cx="4163695" cy="583565"/>
          </a:xfrm>
          <a:prstGeom prst="rect">
            <a:avLst/>
          </a:prstGeom>
        </p:spPr>
        <p:txBody>
          <a:bodyPr wrap="none">
            <a:spAutoFit/>
          </a:bodyPr>
          <a:lstStyle/>
          <a:p>
            <a:r>
              <a:rPr lang="en-US" altLang="zh-CN" sz="3200" b="1" dirty="0">
                <a:solidFill>
                  <a:srgbClr val="5F5F5F"/>
                </a:solidFill>
              </a:rPr>
              <a:t>8.</a:t>
            </a:r>
            <a:r>
              <a:rPr lang="zh-CN" sz="3200" b="1" dirty="0">
                <a:solidFill>
                  <a:srgbClr val="5F5F5F"/>
                </a:solidFill>
              </a:rPr>
              <a:t>适应性建模</a:t>
            </a:r>
            <a:r>
              <a:rPr lang="en-US" altLang="zh-CN" sz="3200" b="1" dirty="0">
                <a:solidFill>
                  <a:srgbClr val="5F5F5F"/>
                </a:solidFill>
              </a:rPr>
              <a:t>——</a:t>
            </a:r>
            <a:r>
              <a:rPr lang="zh-CN" altLang="en-US" sz="3200" b="1" dirty="0">
                <a:solidFill>
                  <a:srgbClr val="5F5F5F"/>
                </a:solidFill>
              </a:rPr>
              <a:t>动态</a:t>
            </a:r>
            <a:endParaRPr lang="zh-CN" altLang="en-US" sz="3200" b="1" dirty="0">
              <a:solidFill>
                <a:srgbClr val="5F5F5F"/>
              </a:solidFill>
            </a:endParaRPr>
          </a:p>
        </p:txBody>
      </p:sp>
      <p:pic>
        <p:nvPicPr>
          <p:cNvPr id="32" name="图片 31"/>
          <p:cNvPicPr/>
          <p:nvPr/>
        </p:nvPicPr>
        <p:blipFill>
          <a:blip r:embed="rId1"/>
          <a:stretch>
            <a:fillRect/>
          </a:stretch>
        </p:blipFill>
        <p:spPr>
          <a:xfrm>
            <a:off x="1296035" y="1587500"/>
            <a:ext cx="6690360" cy="4763135"/>
          </a:xfrm>
          <a:prstGeom prst="rect">
            <a:avLst/>
          </a:prstGeom>
          <a:noFill/>
          <a:ln w="0">
            <a:noFill/>
          </a:ln>
        </p:spPr>
      </p:pic>
      <p:sp>
        <p:nvSpPr>
          <p:cNvPr id="3" name="文本框 2"/>
          <p:cNvSpPr txBox="1"/>
          <p:nvPr/>
        </p:nvSpPr>
        <p:spPr>
          <a:xfrm>
            <a:off x="8406765" y="2195195"/>
            <a:ext cx="2863850" cy="2168525"/>
          </a:xfrm>
          <a:prstGeom prst="rect">
            <a:avLst/>
          </a:prstGeom>
          <a:noFill/>
        </p:spPr>
        <p:txBody>
          <a:bodyPr wrap="square" rtlCol="0" anchor="t">
            <a:spAutoFit/>
          </a:bodyPr>
          <a:p>
            <a:pPr>
              <a:lnSpc>
                <a:spcPct val="150000"/>
              </a:lnSpc>
              <a:spcBef>
                <a:spcPts val="0"/>
              </a:spcBef>
              <a:spcAft>
                <a:spcPts val="0"/>
              </a:spcAft>
            </a:pPr>
            <a:r>
              <a:rPr lang="en-US" altLang="zh-CN"/>
              <a:t>       </a:t>
            </a:r>
            <a:r>
              <a:rPr lang="zh-CN" altLang="en-US"/>
              <a:t>该时序图完整呈现了管理员从查看待审核申请到审核通过这一过程中，各模块间的交互细节和数据流向</a:t>
            </a:r>
            <a:r>
              <a:rPr lang="en-US" altLang="zh-CN"/>
              <a:t> </a:t>
            </a:r>
            <a:r>
              <a:rPr lang="zh-CN" altLang="en-US"/>
              <a:t>。</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178" y="405218"/>
            <a:ext cx="645531" cy="645531"/>
          </a:xfrm>
          <a:prstGeom prst="rect">
            <a:avLst/>
          </a:prstGeom>
        </p:spPr>
      </p:pic>
      <p:sp>
        <p:nvSpPr>
          <p:cNvPr id="5" name="文本框 4"/>
          <p:cNvSpPr txBox="1"/>
          <p:nvPr/>
        </p:nvSpPr>
        <p:spPr>
          <a:xfrm>
            <a:off x="890771" y="343262"/>
            <a:ext cx="1689735" cy="768350"/>
          </a:xfrm>
          <a:prstGeom prst="rect">
            <a:avLst/>
          </a:prstGeom>
          <a:noFill/>
        </p:spPr>
        <p:txBody>
          <a:bodyPr wrap="none" rtlCol="0">
            <a:spAutoFit/>
          </a:bodyPr>
          <a:lstStyle/>
          <a:p>
            <a:r>
              <a:rPr lang="en-US" altLang="zh-CN" sz="4400" dirty="0">
                <a:solidFill>
                  <a:srgbClr val="5F5F5F"/>
                </a:solidFill>
              </a:rPr>
              <a:t>Task 5</a:t>
            </a:r>
            <a:endParaRPr lang="en-US" altLang="zh-CN" sz="4400" dirty="0">
              <a:solidFill>
                <a:srgbClr val="5F5F5F"/>
              </a:solidFill>
            </a:endParaRPr>
          </a:p>
        </p:txBody>
      </p:sp>
      <p:sp>
        <p:nvSpPr>
          <p:cNvPr id="6" name="矩形 5"/>
          <p:cNvSpPr/>
          <p:nvPr/>
        </p:nvSpPr>
        <p:spPr>
          <a:xfrm>
            <a:off x="701158" y="-90"/>
            <a:ext cx="687705" cy="1198880"/>
          </a:xfrm>
          <a:prstGeom prst="rect">
            <a:avLst/>
          </a:prstGeom>
          <a:noFill/>
          <a:ln>
            <a:noFill/>
          </a:ln>
        </p:spPr>
        <p:txBody>
          <a:bodyPr wrap="none" lIns="91440" tIns="45720" rIns="91440" bIns="45720">
            <a:spAutoFit/>
          </a:bodyPr>
          <a:lstStyle/>
          <a:p>
            <a:pPr algn="ctr"/>
            <a:r>
              <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rPr>
              <a:t>T</a:t>
            </a:r>
            <a:endPar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endParaRPr>
          </a:p>
        </p:txBody>
      </p:sp>
      <p:sp>
        <p:nvSpPr>
          <p:cNvPr id="8" name="Freeform 9"/>
          <p:cNvSpPr>
            <a:spLocks noEditPoints="1"/>
          </p:cNvSpPr>
          <p:nvPr/>
        </p:nvSpPr>
        <p:spPr bwMode="auto">
          <a:xfrm>
            <a:off x="2973789" y="563068"/>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sp>
        <p:nvSpPr>
          <p:cNvPr id="7" name="矩形 6"/>
          <p:cNvSpPr/>
          <p:nvPr/>
        </p:nvSpPr>
        <p:spPr>
          <a:xfrm>
            <a:off x="3690620" y="405130"/>
            <a:ext cx="3252470" cy="433070"/>
          </a:xfrm>
          <a:prstGeom prst="rect">
            <a:avLst/>
          </a:prstGeom>
        </p:spPr>
        <p:txBody>
          <a:bodyPr wrap="none">
            <a:noAutofit/>
          </a:bodyPr>
          <a:p>
            <a:pPr algn="l"/>
            <a:r>
              <a:rPr sz="2800" kern="0" dirty="0">
                <a:solidFill>
                  <a:srgbClr val="000000">
                    <a:alpha val="100000"/>
                  </a:srgbClr>
                </a:solidFill>
                <a:latin typeface="Century Gothic" panose="020B0502020202020204"/>
                <a:ea typeface="Century Gothic" panose="020B0502020202020204"/>
                <a:cs typeface="Century Gothic" panose="020B0502020202020204"/>
                <a:sym typeface="+mn-ea"/>
              </a:rPr>
              <a:t>Web</a:t>
            </a:r>
            <a:r>
              <a:rPr sz="2800" kern="0" dirty="0">
                <a:solidFill>
                  <a:srgbClr val="000000">
                    <a:alpha val="100000"/>
                  </a:srgbClr>
                </a:solidFill>
                <a:latin typeface="幼圆" panose="02010509060101010101" charset="-122"/>
                <a:ea typeface="幼圆" panose="02010509060101010101" charset="-122"/>
                <a:cs typeface="幼圆" panose="02010509060101010101" charset="-122"/>
                <a:sym typeface="+mn-ea"/>
              </a:rPr>
              <a:t>应用架构设</a:t>
            </a:r>
            <a:r>
              <a:rPr sz="2800" kern="0" spc="-10" dirty="0">
                <a:solidFill>
                  <a:srgbClr val="000000">
                    <a:alpha val="100000"/>
                  </a:srgbClr>
                </a:solidFill>
                <a:latin typeface="幼圆" panose="02010509060101010101" charset="-122"/>
                <a:ea typeface="幼圆" panose="02010509060101010101" charset="-122"/>
                <a:cs typeface="幼圆" panose="02010509060101010101" charset="-122"/>
                <a:sym typeface="+mn-ea"/>
              </a:rPr>
              <a:t>计</a:t>
            </a:r>
            <a:endParaRPr lang="zh-CN" altLang="en-US" sz="2800" b="1" kern="0" spc="-10" dirty="0">
              <a:solidFill>
                <a:srgbClr val="000000">
                  <a:alpha val="100000"/>
                </a:srgbClr>
              </a:solidFill>
              <a:latin typeface="幼圆" panose="02010509060101010101" charset="-122"/>
              <a:ea typeface="幼圆" panose="02010509060101010101" charset="-122"/>
              <a:cs typeface="幼圆" panose="02010509060101010101" charset="-122"/>
              <a:sym typeface="+mn-ea"/>
            </a:endParaRPr>
          </a:p>
        </p:txBody>
      </p:sp>
      <p:sp>
        <p:nvSpPr>
          <p:cNvPr id="64" name="文本框 63"/>
          <p:cNvSpPr txBox="1"/>
          <p:nvPr/>
        </p:nvSpPr>
        <p:spPr>
          <a:xfrm>
            <a:off x="701268" y="1045028"/>
            <a:ext cx="2502568" cy="369332"/>
          </a:xfrm>
          <a:prstGeom prst="rect">
            <a:avLst/>
          </a:prstGeom>
          <a:noFill/>
        </p:spPr>
        <p:txBody>
          <a:bodyPr wrap="square" rtlCol="0">
            <a:spAutoFit/>
          </a:bodyPr>
          <a:p>
            <a:r>
              <a:rPr lang="zh-CN" altLang="en-US" dirty="0"/>
              <a:t>架构模式</a:t>
            </a:r>
            <a:r>
              <a:rPr lang="en-US" altLang="zh-CN" dirty="0"/>
              <a:t>——</a:t>
            </a:r>
            <a:r>
              <a:rPr lang="zh-CN" altLang="en-US" dirty="0"/>
              <a:t>三层架构</a:t>
            </a:r>
            <a:endParaRPr lang="zh-CN" altLang="en-US" dirty="0"/>
          </a:p>
        </p:txBody>
      </p:sp>
      <p:sp>
        <p:nvSpPr>
          <p:cNvPr id="65" name="文本框 64"/>
          <p:cNvSpPr txBox="1"/>
          <p:nvPr/>
        </p:nvSpPr>
        <p:spPr>
          <a:xfrm>
            <a:off x="9741503" y="1045028"/>
            <a:ext cx="1108477" cy="369332"/>
          </a:xfrm>
          <a:prstGeom prst="rect">
            <a:avLst/>
          </a:prstGeom>
          <a:noFill/>
        </p:spPr>
        <p:txBody>
          <a:bodyPr wrap="square" rtlCol="0">
            <a:spAutoFit/>
          </a:bodyPr>
          <a:p>
            <a:r>
              <a:rPr lang="zh-CN" altLang="en-US" dirty="0"/>
              <a:t>编程模式</a:t>
            </a:r>
            <a:endParaRPr lang="zh-CN" altLang="en-US" dirty="0"/>
          </a:p>
        </p:txBody>
      </p:sp>
      <p:sp>
        <p:nvSpPr>
          <p:cNvPr id="66" name="文本框 65"/>
          <p:cNvSpPr txBox="1"/>
          <p:nvPr/>
        </p:nvSpPr>
        <p:spPr>
          <a:xfrm>
            <a:off x="4695475" y="1045028"/>
            <a:ext cx="2502569" cy="369332"/>
          </a:xfrm>
          <a:prstGeom prst="rect">
            <a:avLst/>
          </a:prstGeom>
          <a:noFill/>
        </p:spPr>
        <p:txBody>
          <a:bodyPr wrap="square" rtlCol="0">
            <a:spAutoFit/>
          </a:bodyPr>
          <a:p>
            <a:r>
              <a:rPr lang="zh-CN" altLang="en-US" dirty="0"/>
              <a:t>设计模式</a:t>
            </a:r>
            <a:r>
              <a:rPr lang="en-US" altLang="zh-CN" dirty="0"/>
              <a:t>——MVC</a:t>
            </a:r>
            <a:r>
              <a:rPr lang="zh-CN" altLang="en-US" dirty="0"/>
              <a:t>模式</a:t>
            </a:r>
            <a:endParaRPr lang="zh-CN" altLang="en-US" dirty="0"/>
          </a:p>
        </p:txBody>
      </p:sp>
      <p:grpSp>
        <p:nvGrpSpPr>
          <p:cNvPr id="68" name="组合 67"/>
          <p:cNvGrpSpPr/>
          <p:nvPr/>
        </p:nvGrpSpPr>
        <p:grpSpPr>
          <a:xfrm>
            <a:off x="3759530" y="1944357"/>
            <a:ext cx="4436576" cy="4853976"/>
            <a:chOff x="3759530" y="1944357"/>
            <a:chExt cx="4436576" cy="4853976"/>
          </a:xfrm>
        </p:grpSpPr>
        <p:sp>
          <p:nvSpPr>
            <p:cNvPr id="74" name="矩形 73"/>
            <p:cNvSpPr/>
            <p:nvPr/>
          </p:nvSpPr>
          <p:spPr>
            <a:xfrm>
              <a:off x="4881109" y="1958952"/>
              <a:ext cx="2131309"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矩形 75"/>
            <p:cNvSpPr/>
            <p:nvPr/>
          </p:nvSpPr>
          <p:spPr>
            <a:xfrm>
              <a:off x="4881108" y="3754522"/>
              <a:ext cx="2131309"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8" name="矩形 77"/>
            <p:cNvSpPr/>
            <p:nvPr/>
          </p:nvSpPr>
          <p:spPr>
            <a:xfrm>
              <a:off x="4881107" y="5556003"/>
              <a:ext cx="2131309"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文本框 79"/>
            <p:cNvSpPr txBox="1"/>
            <p:nvPr/>
          </p:nvSpPr>
          <p:spPr>
            <a:xfrm>
              <a:off x="5617985" y="1944357"/>
              <a:ext cx="657552" cy="369332"/>
            </a:xfrm>
            <a:prstGeom prst="rect">
              <a:avLst/>
            </a:prstGeom>
            <a:noFill/>
          </p:spPr>
          <p:txBody>
            <a:bodyPr wrap="none" rtlCol="0">
              <a:spAutoFit/>
            </a:bodyPr>
            <a:p>
              <a:r>
                <a:rPr lang="en-US" altLang="zh-CN" dirty="0"/>
                <a:t>View</a:t>
              </a:r>
              <a:endParaRPr lang="zh-CN" altLang="en-US" dirty="0"/>
            </a:p>
          </p:txBody>
        </p:sp>
        <p:sp>
          <p:nvSpPr>
            <p:cNvPr id="82" name="文本框 81"/>
            <p:cNvSpPr txBox="1"/>
            <p:nvPr/>
          </p:nvSpPr>
          <p:spPr>
            <a:xfrm>
              <a:off x="5360703" y="3739927"/>
              <a:ext cx="1172116" cy="369332"/>
            </a:xfrm>
            <a:prstGeom prst="rect">
              <a:avLst/>
            </a:prstGeom>
            <a:noFill/>
          </p:spPr>
          <p:txBody>
            <a:bodyPr wrap="none" rtlCol="0">
              <a:spAutoFit/>
            </a:bodyPr>
            <a:p>
              <a:r>
                <a:rPr lang="en-US" altLang="zh-CN" dirty="0"/>
                <a:t>Controller</a:t>
              </a:r>
              <a:endParaRPr lang="zh-CN" altLang="en-US" dirty="0"/>
            </a:p>
          </p:txBody>
        </p:sp>
        <p:sp>
          <p:nvSpPr>
            <p:cNvPr id="83" name="文本框 82"/>
            <p:cNvSpPr txBox="1"/>
            <p:nvPr/>
          </p:nvSpPr>
          <p:spPr>
            <a:xfrm>
              <a:off x="5536231" y="5556003"/>
              <a:ext cx="821059" cy="369332"/>
            </a:xfrm>
            <a:prstGeom prst="rect">
              <a:avLst/>
            </a:prstGeom>
            <a:noFill/>
          </p:spPr>
          <p:txBody>
            <a:bodyPr wrap="none" rtlCol="0">
              <a:spAutoFit/>
            </a:bodyPr>
            <a:p>
              <a:r>
                <a:rPr lang="en-US" altLang="zh-CN" dirty="0"/>
                <a:t>Model</a:t>
              </a:r>
              <a:endParaRPr lang="zh-CN" altLang="en-US" dirty="0"/>
            </a:p>
          </p:txBody>
        </p:sp>
        <p:cxnSp>
          <p:nvCxnSpPr>
            <p:cNvPr id="84" name="直接箭头连接符 83"/>
            <p:cNvCxnSpPr/>
            <p:nvPr/>
          </p:nvCxnSpPr>
          <p:spPr>
            <a:xfrm>
              <a:off x="5617985" y="2313689"/>
              <a:ext cx="0" cy="144083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6357290" y="2313689"/>
              <a:ext cx="0" cy="142623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5946760" y="4123854"/>
              <a:ext cx="0" cy="1440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4721981" y="2903286"/>
              <a:ext cx="926411" cy="307777"/>
            </a:xfrm>
            <a:prstGeom prst="rect">
              <a:avLst/>
            </a:prstGeom>
            <a:noFill/>
          </p:spPr>
          <p:txBody>
            <a:bodyPr wrap="square">
              <a:spAutoFit/>
            </a:bodyPr>
            <a:p>
              <a:r>
                <a:rPr lang="zh-CN" altLang="en-US" sz="1400" dirty="0"/>
                <a:t>用户请求</a:t>
              </a:r>
              <a:endParaRPr lang="zh-CN" altLang="en-US" sz="1400" dirty="0"/>
            </a:p>
          </p:txBody>
        </p:sp>
        <p:sp>
          <p:nvSpPr>
            <p:cNvPr id="89" name="文本框 88"/>
            <p:cNvSpPr txBox="1"/>
            <p:nvPr/>
          </p:nvSpPr>
          <p:spPr>
            <a:xfrm>
              <a:off x="6292262" y="2903286"/>
              <a:ext cx="926411" cy="307777"/>
            </a:xfrm>
            <a:prstGeom prst="rect">
              <a:avLst/>
            </a:prstGeom>
            <a:noFill/>
          </p:spPr>
          <p:txBody>
            <a:bodyPr wrap="square">
              <a:spAutoFit/>
            </a:bodyPr>
            <a:p>
              <a:r>
                <a:rPr lang="zh-CN" altLang="en-US" sz="1400" dirty="0"/>
                <a:t>视图选择</a:t>
              </a:r>
              <a:endParaRPr lang="zh-CN" altLang="en-US" sz="1400" dirty="0"/>
            </a:p>
          </p:txBody>
        </p:sp>
        <p:sp>
          <p:nvSpPr>
            <p:cNvPr id="90" name="文本框 89"/>
            <p:cNvSpPr txBox="1"/>
            <p:nvPr/>
          </p:nvSpPr>
          <p:spPr>
            <a:xfrm>
              <a:off x="4974792" y="4690381"/>
              <a:ext cx="926411" cy="307777"/>
            </a:xfrm>
            <a:prstGeom prst="rect">
              <a:avLst/>
            </a:prstGeom>
            <a:noFill/>
          </p:spPr>
          <p:txBody>
            <a:bodyPr wrap="square">
              <a:spAutoFit/>
            </a:bodyPr>
            <a:p>
              <a:r>
                <a:rPr lang="zh-CN" altLang="en-US" sz="1400" dirty="0"/>
                <a:t>状态改变</a:t>
              </a:r>
              <a:endParaRPr lang="zh-CN" altLang="en-US" sz="1400" dirty="0"/>
            </a:p>
          </p:txBody>
        </p:sp>
        <p:cxnSp>
          <p:nvCxnSpPr>
            <p:cNvPr id="92" name="连接符: 肘形 30"/>
            <p:cNvCxnSpPr>
              <a:stCxn id="74" idx="3"/>
              <a:endCxn id="78" idx="3"/>
            </p:cNvCxnSpPr>
            <p:nvPr/>
          </p:nvCxnSpPr>
          <p:spPr>
            <a:xfrm flipH="1">
              <a:off x="7012416" y="2143618"/>
              <a:ext cx="2" cy="3597051"/>
            </a:xfrm>
            <a:prstGeom prst="bentConnector3">
              <a:avLst>
                <a:gd name="adj1" fmla="val -114300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7269695" y="3770704"/>
              <a:ext cx="926411" cy="307777"/>
            </a:xfrm>
            <a:prstGeom prst="rect">
              <a:avLst/>
            </a:prstGeom>
            <a:noFill/>
          </p:spPr>
          <p:txBody>
            <a:bodyPr wrap="square">
              <a:spAutoFit/>
            </a:bodyPr>
            <a:p>
              <a:r>
                <a:rPr lang="zh-CN" altLang="en-US" sz="1400" dirty="0"/>
                <a:t>状态查询</a:t>
              </a:r>
              <a:endParaRPr lang="zh-CN" altLang="en-US" sz="1400" dirty="0"/>
            </a:p>
          </p:txBody>
        </p:sp>
        <p:cxnSp>
          <p:nvCxnSpPr>
            <p:cNvPr id="94" name="连接符: 肘形 35"/>
            <p:cNvCxnSpPr>
              <a:stCxn id="78" idx="1"/>
              <a:endCxn id="74" idx="1"/>
            </p:cNvCxnSpPr>
            <p:nvPr/>
          </p:nvCxnSpPr>
          <p:spPr>
            <a:xfrm rot="10800000" flipH="1">
              <a:off x="4881107" y="2143619"/>
              <a:ext cx="2" cy="3597051"/>
            </a:xfrm>
            <a:prstGeom prst="bentConnector3">
              <a:avLst>
                <a:gd name="adj1" fmla="val -11430000000"/>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3759530" y="3785299"/>
              <a:ext cx="926411" cy="307777"/>
            </a:xfrm>
            <a:prstGeom prst="rect">
              <a:avLst/>
            </a:prstGeom>
            <a:noFill/>
          </p:spPr>
          <p:txBody>
            <a:bodyPr wrap="square">
              <a:spAutoFit/>
            </a:bodyPr>
            <a:p>
              <a:r>
                <a:rPr lang="zh-CN" altLang="en-US" sz="1400" dirty="0"/>
                <a:t>通知改变</a:t>
              </a:r>
              <a:endParaRPr lang="zh-CN" altLang="en-US" sz="1400" dirty="0"/>
            </a:p>
          </p:txBody>
        </p:sp>
        <p:cxnSp>
          <p:nvCxnSpPr>
            <p:cNvPr id="96" name="直接箭头连接符 95"/>
            <p:cNvCxnSpPr/>
            <p:nvPr/>
          </p:nvCxnSpPr>
          <p:spPr>
            <a:xfrm>
              <a:off x="4802070" y="6314836"/>
              <a:ext cx="7341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p:cNvCxnSpPr/>
            <p:nvPr/>
          </p:nvCxnSpPr>
          <p:spPr>
            <a:xfrm>
              <a:off x="4802069" y="6644445"/>
              <a:ext cx="734161" cy="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98" name="文本框 97"/>
            <p:cNvSpPr txBox="1"/>
            <p:nvPr/>
          </p:nvSpPr>
          <p:spPr>
            <a:xfrm>
              <a:off x="5755162" y="6146422"/>
              <a:ext cx="926411" cy="307777"/>
            </a:xfrm>
            <a:prstGeom prst="rect">
              <a:avLst/>
            </a:prstGeom>
            <a:noFill/>
          </p:spPr>
          <p:txBody>
            <a:bodyPr wrap="square">
              <a:spAutoFit/>
            </a:bodyPr>
            <a:p>
              <a:r>
                <a:rPr lang="zh-CN" altLang="en-US" sz="1400" dirty="0"/>
                <a:t>状态查询</a:t>
              </a:r>
              <a:endParaRPr lang="zh-CN" altLang="en-US" sz="1400" dirty="0"/>
            </a:p>
          </p:txBody>
        </p:sp>
        <p:sp>
          <p:nvSpPr>
            <p:cNvPr id="99" name="文本框 98"/>
            <p:cNvSpPr txBox="1"/>
            <p:nvPr/>
          </p:nvSpPr>
          <p:spPr>
            <a:xfrm>
              <a:off x="5749158" y="6490556"/>
              <a:ext cx="926411" cy="307777"/>
            </a:xfrm>
            <a:prstGeom prst="rect">
              <a:avLst/>
            </a:prstGeom>
            <a:noFill/>
          </p:spPr>
          <p:txBody>
            <a:bodyPr wrap="square">
              <a:spAutoFit/>
            </a:bodyPr>
            <a:p>
              <a:r>
                <a:rPr lang="zh-CN" altLang="en-US" sz="1400" dirty="0"/>
                <a:t>方法调用</a:t>
              </a:r>
              <a:endParaRPr lang="zh-CN" altLang="en-US" sz="1400" dirty="0"/>
            </a:p>
          </p:txBody>
        </p:sp>
      </p:grpSp>
      <p:sp>
        <p:nvSpPr>
          <p:cNvPr id="100" name="矩形 99"/>
          <p:cNvSpPr/>
          <p:nvPr/>
        </p:nvSpPr>
        <p:spPr>
          <a:xfrm>
            <a:off x="1052535" y="1958952"/>
            <a:ext cx="2131309"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矩形 101"/>
          <p:cNvSpPr/>
          <p:nvPr/>
        </p:nvSpPr>
        <p:spPr>
          <a:xfrm>
            <a:off x="1052534" y="3754522"/>
            <a:ext cx="2131309"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矩形 103"/>
          <p:cNvSpPr/>
          <p:nvPr/>
        </p:nvSpPr>
        <p:spPr>
          <a:xfrm>
            <a:off x="1052533" y="5556003"/>
            <a:ext cx="2131309"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文本框 106"/>
          <p:cNvSpPr txBox="1"/>
          <p:nvPr/>
        </p:nvSpPr>
        <p:spPr>
          <a:xfrm>
            <a:off x="1419763" y="1951654"/>
            <a:ext cx="1394428" cy="369332"/>
          </a:xfrm>
          <a:prstGeom prst="rect">
            <a:avLst/>
          </a:prstGeom>
          <a:noFill/>
        </p:spPr>
        <p:txBody>
          <a:bodyPr wrap="square" rtlCol="0">
            <a:spAutoFit/>
          </a:bodyPr>
          <a:p>
            <a:r>
              <a:rPr lang="en-US" altLang="zh-CN" dirty="0"/>
              <a:t>UI</a:t>
            </a:r>
            <a:r>
              <a:rPr lang="zh-CN" altLang="en-US" dirty="0"/>
              <a:t>（展示层）</a:t>
            </a:r>
            <a:endParaRPr lang="zh-CN" altLang="en-US" dirty="0"/>
          </a:p>
        </p:txBody>
      </p:sp>
      <p:sp>
        <p:nvSpPr>
          <p:cNvPr id="108" name="文本框 107"/>
          <p:cNvSpPr txBox="1"/>
          <p:nvPr/>
        </p:nvSpPr>
        <p:spPr>
          <a:xfrm>
            <a:off x="1151006" y="3761820"/>
            <a:ext cx="1934362" cy="369332"/>
          </a:xfrm>
          <a:prstGeom prst="rect">
            <a:avLst/>
          </a:prstGeom>
          <a:noFill/>
        </p:spPr>
        <p:txBody>
          <a:bodyPr wrap="square" rtlCol="0">
            <a:spAutoFit/>
          </a:bodyPr>
          <a:p>
            <a:r>
              <a:rPr lang="en-US" altLang="zh-CN" dirty="0"/>
              <a:t>BLL</a:t>
            </a:r>
            <a:r>
              <a:rPr lang="zh-CN" altLang="en-US" dirty="0"/>
              <a:t>（业务逻辑层）</a:t>
            </a:r>
            <a:endParaRPr lang="zh-CN" altLang="en-US" dirty="0"/>
          </a:p>
        </p:txBody>
      </p:sp>
      <p:sp>
        <p:nvSpPr>
          <p:cNvPr id="110" name="文本框 109"/>
          <p:cNvSpPr txBox="1"/>
          <p:nvPr/>
        </p:nvSpPr>
        <p:spPr>
          <a:xfrm>
            <a:off x="1129469" y="5548705"/>
            <a:ext cx="1975016" cy="369332"/>
          </a:xfrm>
          <a:prstGeom prst="rect">
            <a:avLst/>
          </a:prstGeom>
          <a:noFill/>
        </p:spPr>
        <p:txBody>
          <a:bodyPr wrap="square" rtlCol="0">
            <a:spAutoFit/>
          </a:bodyPr>
          <a:p>
            <a:r>
              <a:rPr lang="en-US" altLang="zh-CN" dirty="0"/>
              <a:t>DAL</a:t>
            </a:r>
            <a:r>
              <a:rPr lang="zh-CN" altLang="en-US" dirty="0"/>
              <a:t>（数据访问层）</a:t>
            </a:r>
            <a:endParaRPr lang="zh-CN" altLang="en-US" dirty="0"/>
          </a:p>
        </p:txBody>
      </p:sp>
      <p:cxnSp>
        <p:nvCxnSpPr>
          <p:cNvPr id="111" name="直接箭头连接符 110"/>
          <p:cNvCxnSpPr/>
          <p:nvPr/>
        </p:nvCxnSpPr>
        <p:spPr>
          <a:xfrm>
            <a:off x="1819265" y="2319599"/>
            <a:ext cx="1210" cy="1440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接箭头连接符 112"/>
          <p:cNvCxnSpPr/>
          <p:nvPr/>
        </p:nvCxnSpPr>
        <p:spPr>
          <a:xfrm flipH="1" flipV="1">
            <a:off x="2442780" y="2319851"/>
            <a:ext cx="1212" cy="14335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接箭头连接符 113"/>
          <p:cNvCxnSpPr/>
          <p:nvPr/>
        </p:nvCxnSpPr>
        <p:spPr>
          <a:xfrm>
            <a:off x="1818055" y="4115863"/>
            <a:ext cx="1210" cy="1440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接箭头连接符 114"/>
          <p:cNvCxnSpPr/>
          <p:nvPr/>
        </p:nvCxnSpPr>
        <p:spPr>
          <a:xfrm flipH="1" flipV="1">
            <a:off x="2441568" y="4109259"/>
            <a:ext cx="1212" cy="14335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矩形 115"/>
          <p:cNvSpPr/>
          <p:nvPr/>
        </p:nvSpPr>
        <p:spPr>
          <a:xfrm>
            <a:off x="3803221" y="1536831"/>
            <a:ext cx="4490123" cy="2979954"/>
          </a:xfrm>
          <a:prstGeom prst="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矩形 116"/>
          <p:cNvSpPr/>
          <p:nvPr/>
        </p:nvSpPr>
        <p:spPr>
          <a:xfrm>
            <a:off x="4290252" y="5119631"/>
            <a:ext cx="3611495" cy="920985"/>
          </a:xfrm>
          <a:prstGeom prst="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8" name="直接连接符 117"/>
          <p:cNvCxnSpPr>
            <a:stCxn id="100" idx="3"/>
          </p:cNvCxnSpPr>
          <p:nvPr/>
        </p:nvCxnSpPr>
        <p:spPr>
          <a:xfrm flipV="1">
            <a:off x="3183844" y="1536831"/>
            <a:ext cx="619376" cy="606787"/>
          </a:xfrm>
          <a:prstGeom prst="line">
            <a:avLst/>
          </a:prstGeom>
        </p:spPr>
        <p:style>
          <a:lnRef idx="1">
            <a:schemeClr val="dk1"/>
          </a:lnRef>
          <a:fillRef idx="0">
            <a:schemeClr val="dk1"/>
          </a:fillRef>
          <a:effectRef idx="0">
            <a:schemeClr val="dk1"/>
          </a:effectRef>
          <a:fontRef idx="minor">
            <a:schemeClr val="tx1"/>
          </a:fontRef>
        </p:style>
      </p:cxnSp>
      <p:cxnSp>
        <p:nvCxnSpPr>
          <p:cNvPr id="119" name="直接连接符 118"/>
          <p:cNvCxnSpPr>
            <a:stCxn id="100" idx="3"/>
          </p:cNvCxnSpPr>
          <p:nvPr/>
        </p:nvCxnSpPr>
        <p:spPr>
          <a:xfrm>
            <a:off x="3183844" y="2143618"/>
            <a:ext cx="619376" cy="2371197"/>
          </a:xfrm>
          <a:prstGeom prst="line">
            <a:avLst/>
          </a:prstGeom>
        </p:spPr>
        <p:style>
          <a:lnRef idx="1">
            <a:schemeClr val="dk1"/>
          </a:lnRef>
          <a:fillRef idx="0">
            <a:schemeClr val="dk1"/>
          </a:fillRef>
          <a:effectRef idx="0">
            <a:schemeClr val="dk1"/>
          </a:effectRef>
          <a:fontRef idx="minor">
            <a:schemeClr val="tx1"/>
          </a:fontRef>
        </p:style>
      </p:cxnSp>
      <p:cxnSp>
        <p:nvCxnSpPr>
          <p:cNvPr id="120" name="直接连接符 119"/>
          <p:cNvCxnSpPr>
            <a:stCxn id="102" idx="3"/>
          </p:cNvCxnSpPr>
          <p:nvPr/>
        </p:nvCxnSpPr>
        <p:spPr>
          <a:xfrm>
            <a:off x="3183843" y="3939188"/>
            <a:ext cx="1099809" cy="2101428"/>
          </a:xfrm>
          <a:prstGeom prst="line">
            <a:avLst/>
          </a:prstGeom>
        </p:spPr>
        <p:style>
          <a:lnRef idx="1">
            <a:schemeClr val="dk1"/>
          </a:lnRef>
          <a:fillRef idx="0">
            <a:schemeClr val="dk1"/>
          </a:fillRef>
          <a:effectRef idx="0">
            <a:schemeClr val="dk1"/>
          </a:effectRef>
          <a:fontRef idx="minor">
            <a:schemeClr val="tx1"/>
          </a:fontRef>
        </p:style>
      </p:cxnSp>
      <p:cxnSp>
        <p:nvCxnSpPr>
          <p:cNvPr id="121" name="直接连接符 120"/>
          <p:cNvCxnSpPr>
            <a:stCxn id="102" idx="3"/>
          </p:cNvCxnSpPr>
          <p:nvPr/>
        </p:nvCxnSpPr>
        <p:spPr>
          <a:xfrm>
            <a:off x="3183843" y="3939188"/>
            <a:ext cx="1100517" cy="1180443"/>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p:cNvCxnSpPr>
            <a:endCxn id="104" idx="3"/>
          </p:cNvCxnSpPr>
          <p:nvPr/>
        </p:nvCxnSpPr>
        <p:spPr>
          <a:xfrm flipH="1">
            <a:off x="3183842" y="5119631"/>
            <a:ext cx="1100164" cy="621038"/>
          </a:xfrm>
          <a:prstGeom prst="line">
            <a:avLst/>
          </a:prstGeom>
        </p:spPr>
        <p:style>
          <a:lnRef idx="1">
            <a:schemeClr val="dk1"/>
          </a:lnRef>
          <a:fillRef idx="0">
            <a:schemeClr val="dk1"/>
          </a:fillRef>
          <a:effectRef idx="0">
            <a:schemeClr val="dk1"/>
          </a:effectRef>
          <a:fontRef idx="minor">
            <a:schemeClr val="tx1"/>
          </a:fontRef>
        </p:style>
      </p:cxnSp>
      <p:cxnSp>
        <p:nvCxnSpPr>
          <p:cNvPr id="123" name="直接连接符 122"/>
          <p:cNvCxnSpPr>
            <a:endCxn id="104" idx="3"/>
          </p:cNvCxnSpPr>
          <p:nvPr/>
        </p:nvCxnSpPr>
        <p:spPr>
          <a:xfrm flipH="1" flipV="1">
            <a:off x="3183842" y="5740669"/>
            <a:ext cx="1099810" cy="299947"/>
          </a:xfrm>
          <a:prstGeom prst="line">
            <a:avLst/>
          </a:prstGeom>
        </p:spPr>
        <p:style>
          <a:lnRef idx="1">
            <a:schemeClr val="dk1"/>
          </a:lnRef>
          <a:fillRef idx="0">
            <a:schemeClr val="dk1"/>
          </a:fillRef>
          <a:effectRef idx="0">
            <a:schemeClr val="dk1"/>
          </a:effectRef>
          <a:fontRef idx="minor">
            <a:schemeClr val="tx1"/>
          </a:fontRef>
        </p:style>
      </p:cxnSp>
      <p:cxnSp>
        <p:nvCxnSpPr>
          <p:cNvPr id="124" name="连接符: 肘形 100"/>
          <p:cNvCxnSpPr>
            <a:stCxn id="80" idx="0"/>
            <a:endCxn id="127" idx="1"/>
          </p:cNvCxnSpPr>
          <p:nvPr/>
        </p:nvCxnSpPr>
        <p:spPr>
          <a:xfrm rot="5400000" flipH="1" flipV="1">
            <a:off x="7579680" y="141368"/>
            <a:ext cx="170071" cy="343590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25" name="连接符: 肘形 102"/>
          <p:cNvCxnSpPr>
            <a:stCxn id="82" idx="0"/>
            <a:endCxn id="128" idx="1"/>
          </p:cNvCxnSpPr>
          <p:nvPr/>
        </p:nvCxnSpPr>
        <p:spPr>
          <a:xfrm rot="5400000" flipH="1" flipV="1">
            <a:off x="7860524" y="1605436"/>
            <a:ext cx="220729" cy="404825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26" name="连接符: 肘形 104"/>
          <p:cNvCxnSpPr>
            <a:stCxn id="83" idx="2"/>
            <a:endCxn id="129" idx="1"/>
          </p:cNvCxnSpPr>
          <p:nvPr/>
        </p:nvCxnSpPr>
        <p:spPr>
          <a:xfrm rot="16200000" flipH="1">
            <a:off x="7684576" y="4187520"/>
            <a:ext cx="190309" cy="366593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27" name="文本框 126"/>
          <p:cNvSpPr txBox="1"/>
          <p:nvPr/>
        </p:nvSpPr>
        <p:spPr>
          <a:xfrm>
            <a:off x="9382670" y="1589620"/>
            <a:ext cx="1826141" cy="369332"/>
          </a:xfrm>
          <a:prstGeom prst="rect">
            <a:avLst/>
          </a:prstGeom>
          <a:noFill/>
        </p:spPr>
        <p:txBody>
          <a:bodyPr wrap="none" rtlCol="0">
            <a:spAutoFit/>
          </a:bodyPr>
          <a:p>
            <a:r>
              <a:rPr lang="en-US" altLang="zh-CN" dirty="0" err="1"/>
              <a:t>Vue+TypeScript</a:t>
            </a:r>
            <a:r>
              <a:rPr lang="en-US" altLang="zh-CN" dirty="0"/>
              <a:t> </a:t>
            </a:r>
            <a:endParaRPr lang="zh-CN" altLang="en-US" dirty="0"/>
          </a:p>
        </p:txBody>
      </p:sp>
      <p:sp>
        <p:nvSpPr>
          <p:cNvPr id="128" name="文本框 127"/>
          <p:cNvSpPr txBox="1"/>
          <p:nvPr/>
        </p:nvSpPr>
        <p:spPr>
          <a:xfrm>
            <a:off x="9995016" y="3334532"/>
            <a:ext cx="601447" cy="369332"/>
          </a:xfrm>
          <a:prstGeom prst="rect">
            <a:avLst/>
          </a:prstGeom>
          <a:noFill/>
        </p:spPr>
        <p:txBody>
          <a:bodyPr wrap="none" rtlCol="0">
            <a:spAutoFit/>
          </a:bodyPr>
          <a:p>
            <a:r>
              <a:rPr lang="en-US" altLang="zh-CN" dirty="0"/>
              <a:t>Java</a:t>
            </a:r>
            <a:endParaRPr lang="zh-CN" altLang="en-US" dirty="0"/>
          </a:p>
        </p:txBody>
      </p:sp>
      <p:sp>
        <p:nvSpPr>
          <p:cNvPr id="129" name="文本框 128"/>
          <p:cNvSpPr txBox="1"/>
          <p:nvPr/>
        </p:nvSpPr>
        <p:spPr>
          <a:xfrm>
            <a:off x="9612699" y="5930978"/>
            <a:ext cx="1366080" cy="369332"/>
          </a:xfrm>
          <a:prstGeom prst="rect">
            <a:avLst/>
          </a:prstGeom>
          <a:noFill/>
        </p:spPr>
        <p:txBody>
          <a:bodyPr wrap="none" rtlCol="0">
            <a:spAutoFit/>
          </a:bodyPr>
          <a:p>
            <a:r>
              <a:rPr lang="en-US" altLang="zh-CN" dirty="0" err="1"/>
              <a:t>MySql+Java</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0" y="-1079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178" y="372833"/>
            <a:ext cx="645531" cy="645531"/>
          </a:xfrm>
          <a:prstGeom prst="rect">
            <a:avLst/>
          </a:prstGeom>
        </p:spPr>
      </p:pic>
      <p:sp>
        <p:nvSpPr>
          <p:cNvPr id="35" name="文本框 34"/>
          <p:cNvSpPr txBox="1"/>
          <p:nvPr/>
        </p:nvSpPr>
        <p:spPr>
          <a:xfrm>
            <a:off x="890771" y="310877"/>
            <a:ext cx="1689735" cy="768350"/>
          </a:xfrm>
          <a:prstGeom prst="rect">
            <a:avLst/>
          </a:prstGeom>
          <a:noFill/>
        </p:spPr>
        <p:txBody>
          <a:bodyPr wrap="none" rtlCol="0">
            <a:spAutoFit/>
          </a:bodyPr>
          <a:lstStyle/>
          <a:p>
            <a:r>
              <a:rPr lang="en-US" altLang="zh-CN" sz="4400" dirty="0" smtClean="0">
                <a:solidFill>
                  <a:srgbClr val="5F5F5F"/>
                </a:solidFill>
              </a:rPr>
              <a:t>Task 6</a:t>
            </a:r>
            <a:endParaRPr lang="zh-CN" altLang="en-US" sz="4400" dirty="0">
              <a:solidFill>
                <a:srgbClr val="5F5F5F"/>
              </a:solidFill>
            </a:endParaRPr>
          </a:p>
        </p:txBody>
      </p:sp>
      <p:sp>
        <p:nvSpPr>
          <p:cNvPr id="36" name="矩形 35"/>
          <p:cNvSpPr/>
          <p:nvPr/>
        </p:nvSpPr>
        <p:spPr>
          <a:xfrm>
            <a:off x="758308" y="-90"/>
            <a:ext cx="687705" cy="1198880"/>
          </a:xfrm>
          <a:prstGeom prst="rect">
            <a:avLst/>
          </a:prstGeom>
          <a:noFill/>
          <a:ln>
            <a:noFill/>
          </a:ln>
        </p:spPr>
        <p:txBody>
          <a:bodyPr wrap="none" lIns="91440" tIns="45720" rIns="91440" bIns="45720">
            <a:spAutoFit/>
          </a:bodyPr>
          <a:lstStyle/>
          <a:p>
            <a:pPr algn="ctr"/>
            <a:r>
              <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rPr>
              <a:t>T</a:t>
            </a:r>
            <a:endPar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endParaRPr>
          </a:p>
        </p:txBody>
      </p:sp>
      <p:grpSp>
        <p:nvGrpSpPr>
          <p:cNvPr id="38" name="Group 16"/>
          <p:cNvGrpSpPr>
            <a:grpSpLocks noChangeAspect="1"/>
          </p:cNvGrpSpPr>
          <p:nvPr/>
        </p:nvGrpSpPr>
        <p:grpSpPr bwMode="auto">
          <a:xfrm>
            <a:off x="2746194" y="487739"/>
            <a:ext cx="436563" cy="438150"/>
            <a:chOff x="4686" y="2921"/>
            <a:chExt cx="275" cy="276"/>
          </a:xfrm>
        </p:grpSpPr>
        <p:sp>
          <p:nvSpPr>
            <p:cNvPr id="39" name="Freeform 17"/>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sp>
          <p:nvSpPr>
            <p:cNvPr id="40" name="Freeform 18"/>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sp>
          <p:nvSpPr>
            <p:cNvPr id="41" name="Freeform 19"/>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sp>
          <p:nvSpPr>
            <p:cNvPr id="42" name="Freeform 20"/>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3542030" y="420370"/>
            <a:ext cx="6096000" cy="506730"/>
          </a:xfrm>
          <a:prstGeom prst="rect">
            <a:avLst/>
          </a:prstGeom>
          <a:noFill/>
        </p:spPr>
        <p:txBody>
          <a:bodyPr wrap="square" rtlCol="0" anchor="t">
            <a:spAutoFit/>
          </a:bodyPr>
          <a:p>
            <a:r>
              <a:rPr sz="2700" kern="0" spc="-40" dirty="0">
                <a:solidFill>
                  <a:srgbClr val="000000">
                    <a:alpha val="100000"/>
                  </a:srgbClr>
                </a:solidFill>
                <a:latin typeface="Century Gothic" panose="020B0502020202020204"/>
                <a:ea typeface="Century Gothic" panose="020B0502020202020204"/>
                <a:cs typeface="Century Gothic" panose="020B0502020202020204"/>
                <a:sym typeface="+mn-ea"/>
              </a:rPr>
              <a:t>Web</a:t>
            </a:r>
            <a:r>
              <a:rPr sz="2700" kern="0" spc="-40" dirty="0">
                <a:solidFill>
                  <a:srgbClr val="000000">
                    <a:alpha val="100000"/>
                  </a:srgbClr>
                </a:solidFill>
                <a:latin typeface="幼圆" panose="02010509060101010101" charset="-122"/>
                <a:ea typeface="幼圆" panose="02010509060101010101" charset="-122"/>
                <a:cs typeface="幼圆" panose="02010509060101010101" charset="-122"/>
                <a:sym typeface="+mn-ea"/>
              </a:rPr>
              <a:t>应用设计</a:t>
            </a:r>
            <a:endParaRPr lang="zh-CN" altLang="en-US" sz="2700" kern="0" spc="-40" dirty="0">
              <a:solidFill>
                <a:srgbClr val="000000">
                  <a:alpha val="100000"/>
                </a:srgbClr>
              </a:solidFill>
              <a:latin typeface="幼圆" panose="02010509060101010101" charset="-122"/>
              <a:ea typeface="幼圆" panose="02010509060101010101" charset="-122"/>
              <a:cs typeface="幼圆" panose="02010509060101010101" charset="-122"/>
              <a:sym typeface="+mn-ea"/>
            </a:endParaRPr>
          </a:p>
        </p:txBody>
      </p:sp>
      <p:pic>
        <p:nvPicPr>
          <p:cNvPr id="51" name="图片 50"/>
          <p:cNvPicPr>
            <a:picLocks noChangeAspect="1"/>
          </p:cNvPicPr>
          <p:nvPr/>
        </p:nvPicPr>
        <p:blipFill>
          <a:blip r:embed="rId2"/>
          <a:stretch>
            <a:fillRect/>
          </a:stretch>
        </p:blipFill>
        <p:spPr>
          <a:xfrm>
            <a:off x="787400" y="4716780"/>
            <a:ext cx="3658870" cy="1999615"/>
          </a:xfrm>
          <a:prstGeom prst="rect">
            <a:avLst/>
          </a:prstGeom>
        </p:spPr>
      </p:pic>
      <p:pic>
        <p:nvPicPr>
          <p:cNvPr id="52" name="图片 51"/>
          <p:cNvPicPr>
            <a:picLocks noChangeAspect="1"/>
          </p:cNvPicPr>
          <p:nvPr/>
        </p:nvPicPr>
        <p:blipFill>
          <a:blip r:embed="rId3"/>
          <a:stretch>
            <a:fillRect/>
          </a:stretch>
        </p:blipFill>
        <p:spPr>
          <a:xfrm>
            <a:off x="934085" y="1062355"/>
            <a:ext cx="4770120" cy="2607310"/>
          </a:xfrm>
          <a:prstGeom prst="rect">
            <a:avLst/>
          </a:prstGeom>
        </p:spPr>
      </p:pic>
      <p:cxnSp>
        <p:nvCxnSpPr>
          <p:cNvPr id="54" name="直接箭头连接符 53"/>
          <p:cNvCxnSpPr/>
          <p:nvPr/>
        </p:nvCxnSpPr>
        <p:spPr>
          <a:xfrm>
            <a:off x="1979481" y="2824771"/>
            <a:ext cx="373380" cy="2371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flipH="1">
            <a:off x="2339932" y="1157362"/>
            <a:ext cx="749300" cy="4044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a:xfrm>
            <a:off x="1701275" y="3455514"/>
            <a:ext cx="657860" cy="172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7" name="图片 56"/>
          <p:cNvPicPr>
            <a:picLocks noChangeAspect="1"/>
          </p:cNvPicPr>
          <p:nvPr/>
        </p:nvPicPr>
        <p:blipFill>
          <a:blip r:embed="rId4"/>
          <a:stretch>
            <a:fillRect/>
          </a:stretch>
        </p:blipFill>
        <p:spPr>
          <a:xfrm>
            <a:off x="7718425" y="846455"/>
            <a:ext cx="3625215" cy="1981200"/>
          </a:xfrm>
          <a:prstGeom prst="rect">
            <a:avLst/>
          </a:prstGeom>
        </p:spPr>
      </p:pic>
      <p:cxnSp>
        <p:nvCxnSpPr>
          <p:cNvPr id="58" name="直接箭头连接符 57"/>
          <p:cNvCxnSpPr/>
          <p:nvPr/>
        </p:nvCxnSpPr>
        <p:spPr>
          <a:xfrm>
            <a:off x="2827206" y="1665514"/>
            <a:ext cx="5135880" cy="100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a:xfrm>
            <a:off x="2739252" y="1199077"/>
            <a:ext cx="5212715" cy="561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0" name="图片 59"/>
          <p:cNvPicPr>
            <a:picLocks noChangeAspect="1"/>
          </p:cNvPicPr>
          <p:nvPr/>
        </p:nvPicPr>
        <p:blipFill>
          <a:blip r:embed="rId5"/>
          <a:stretch>
            <a:fillRect/>
          </a:stretch>
        </p:blipFill>
        <p:spPr>
          <a:xfrm>
            <a:off x="6675120" y="3804920"/>
            <a:ext cx="4636770" cy="2534285"/>
          </a:xfrm>
          <a:prstGeom prst="rect">
            <a:avLst/>
          </a:prstGeom>
        </p:spPr>
      </p:pic>
      <p:cxnSp>
        <p:nvCxnSpPr>
          <p:cNvPr id="61" name="直接箭头连接符 60"/>
          <p:cNvCxnSpPr/>
          <p:nvPr/>
        </p:nvCxnSpPr>
        <p:spPr>
          <a:xfrm>
            <a:off x="5197341" y="2505471"/>
            <a:ext cx="1938655" cy="2519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p:nvPr/>
        </p:nvCxnSpPr>
        <p:spPr>
          <a:xfrm>
            <a:off x="3640465" y="1199080"/>
            <a:ext cx="3495675" cy="3813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2512060" y="3804920"/>
            <a:ext cx="1204595" cy="337185"/>
          </a:xfrm>
          <a:prstGeom prst="rect">
            <a:avLst/>
          </a:prstGeom>
          <a:ln>
            <a:noFill/>
          </a:ln>
          <a:effectLst>
            <a:outerShdw blurRad="50800" dist="50800" dir="4200000" algn="ctr" rotWithShape="0">
              <a:srgbClr val="000000">
                <a:alpha val="43000"/>
              </a:srgbClr>
            </a:outerShdw>
          </a:effectLst>
        </p:spPr>
        <p:style>
          <a:lnRef idx="0">
            <a:srgbClr val="FFFFFF"/>
          </a:lnRef>
          <a:fillRef idx="2">
            <a:schemeClr val="accent1"/>
          </a:fillRef>
          <a:effectRef idx="0">
            <a:srgbClr val="FFFFFF"/>
          </a:effectRef>
          <a:fontRef idx="minor">
            <a:schemeClr val="lt1"/>
          </a:fontRef>
        </p:style>
        <p:txBody>
          <a:bodyPr wrap="square" rtlCol="0">
            <a:noAutofit/>
          </a:bodyPr>
          <a:p>
            <a:pPr algn="ctr"/>
            <a:r>
              <a:rPr lang="zh-CN" altLang="en-US">
                <a:solidFill>
                  <a:schemeClr val="bg1"/>
                </a:solidFill>
              </a:rPr>
              <a:t>活动列表</a:t>
            </a:r>
            <a:endParaRPr lang="zh-CN" altLang="en-US">
              <a:solidFill>
                <a:schemeClr val="bg1"/>
              </a:solidFill>
            </a:endParaRPr>
          </a:p>
        </p:txBody>
      </p:sp>
      <p:sp>
        <p:nvSpPr>
          <p:cNvPr id="65" name="文本框 64"/>
          <p:cNvSpPr txBox="1"/>
          <p:nvPr/>
        </p:nvSpPr>
        <p:spPr>
          <a:xfrm>
            <a:off x="4743450" y="3594735"/>
            <a:ext cx="1204595" cy="337185"/>
          </a:xfrm>
          <a:prstGeom prst="rect">
            <a:avLst/>
          </a:prstGeom>
          <a:ln>
            <a:noFill/>
          </a:ln>
          <a:effectLst>
            <a:outerShdw blurRad="50800" dist="50800" dir="4200000" algn="ctr" rotWithShape="0">
              <a:srgbClr val="000000">
                <a:alpha val="43000"/>
              </a:srgbClr>
            </a:outerShdw>
          </a:effectLst>
        </p:spPr>
        <p:style>
          <a:lnRef idx="0">
            <a:srgbClr val="FFFFFF"/>
          </a:lnRef>
          <a:fillRef idx="2">
            <a:schemeClr val="accent1"/>
          </a:fillRef>
          <a:effectRef idx="0">
            <a:srgbClr val="FFFFFF"/>
          </a:effectRef>
          <a:fontRef idx="minor">
            <a:schemeClr val="lt1"/>
          </a:fontRef>
        </p:style>
        <p:txBody>
          <a:bodyPr wrap="square" rtlCol="0">
            <a:noAutofit/>
          </a:bodyPr>
          <a:p>
            <a:pPr algn="ctr"/>
            <a:r>
              <a:rPr lang="zh-CN" altLang="en-US">
                <a:solidFill>
                  <a:schemeClr val="bg1"/>
                </a:solidFill>
              </a:rPr>
              <a:t>公告列表</a:t>
            </a:r>
            <a:endParaRPr lang="zh-CN" altLang="en-US">
              <a:solidFill>
                <a:schemeClr val="bg1"/>
              </a:solidFill>
            </a:endParaRPr>
          </a:p>
        </p:txBody>
      </p:sp>
      <p:sp>
        <p:nvSpPr>
          <p:cNvPr id="66" name="文本框 65"/>
          <p:cNvSpPr txBox="1"/>
          <p:nvPr/>
        </p:nvSpPr>
        <p:spPr>
          <a:xfrm>
            <a:off x="1376045" y="2893060"/>
            <a:ext cx="1204595" cy="337185"/>
          </a:xfrm>
          <a:prstGeom prst="rect">
            <a:avLst/>
          </a:prstGeom>
          <a:ln>
            <a:noFill/>
          </a:ln>
          <a:effectLst>
            <a:outerShdw blurRad="50800" dist="50800" dir="4200000" algn="ctr" rotWithShape="0">
              <a:srgbClr val="000000">
                <a:alpha val="43000"/>
              </a:srgbClr>
            </a:outerShdw>
          </a:effectLst>
        </p:spPr>
        <p:style>
          <a:lnRef idx="0">
            <a:srgbClr val="FFFFFF"/>
          </a:lnRef>
          <a:fillRef idx="2">
            <a:schemeClr val="accent1"/>
          </a:fillRef>
          <a:effectRef idx="0">
            <a:srgbClr val="FFFFFF"/>
          </a:effectRef>
          <a:fontRef idx="minor">
            <a:schemeClr val="lt1"/>
          </a:fontRef>
        </p:style>
        <p:txBody>
          <a:bodyPr wrap="square" rtlCol="0">
            <a:noAutofit/>
          </a:bodyPr>
          <a:p>
            <a:pPr algn="ctr"/>
            <a:r>
              <a:rPr lang="zh-CN" altLang="en-US">
                <a:solidFill>
                  <a:schemeClr val="bg1"/>
                </a:solidFill>
              </a:rPr>
              <a:t>推荐活动</a:t>
            </a:r>
            <a:endParaRPr lang="zh-CN" altLang="en-US">
              <a:solidFill>
                <a:schemeClr val="bg1"/>
              </a:solidFill>
            </a:endParaRPr>
          </a:p>
        </p:txBody>
      </p:sp>
      <p:sp>
        <p:nvSpPr>
          <p:cNvPr id="67" name="文本框 66"/>
          <p:cNvSpPr txBox="1"/>
          <p:nvPr/>
        </p:nvSpPr>
        <p:spPr>
          <a:xfrm>
            <a:off x="758190" y="4089400"/>
            <a:ext cx="1204595" cy="337185"/>
          </a:xfrm>
          <a:prstGeom prst="rect">
            <a:avLst/>
          </a:prstGeom>
          <a:ln>
            <a:noFill/>
          </a:ln>
          <a:effectLst>
            <a:outerShdw blurRad="50800" dist="50800" dir="4200000" algn="ctr" rotWithShape="0">
              <a:srgbClr val="000000">
                <a:alpha val="43000"/>
              </a:srgbClr>
            </a:outerShdw>
          </a:effectLst>
        </p:spPr>
        <p:style>
          <a:lnRef idx="0">
            <a:srgbClr val="FFFFFF"/>
          </a:lnRef>
          <a:fillRef idx="2">
            <a:schemeClr val="accent1"/>
          </a:fillRef>
          <a:effectRef idx="0">
            <a:srgbClr val="FFFFFF"/>
          </a:effectRef>
          <a:fontRef idx="minor">
            <a:schemeClr val="lt1"/>
          </a:fontRef>
        </p:style>
        <p:txBody>
          <a:bodyPr wrap="square" rtlCol="0">
            <a:noAutofit/>
          </a:bodyPr>
          <a:p>
            <a:pPr algn="ctr"/>
            <a:r>
              <a:rPr lang="zh-CN" altLang="en-US">
                <a:solidFill>
                  <a:schemeClr val="bg1"/>
                </a:solidFill>
              </a:rPr>
              <a:t>最新活动</a:t>
            </a:r>
            <a:endParaRPr lang="zh-CN" altLang="en-US">
              <a:solidFill>
                <a:schemeClr val="bg1"/>
              </a:solidFill>
            </a:endParaRPr>
          </a:p>
        </p:txBody>
      </p:sp>
      <p:sp>
        <p:nvSpPr>
          <p:cNvPr id="68" name="文本框 67"/>
          <p:cNvSpPr txBox="1"/>
          <p:nvPr/>
        </p:nvSpPr>
        <p:spPr>
          <a:xfrm>
            <a:off x="5660390" y="2936875"/>
            <a:ext cx="1204595" cy="337185"/>
          </a:xfrm>
          <a:prstGeom prst="rect">
            <a:avLst/>
          </a:prstGeom>
          <a:ln>
            <a:noFill/>
          </a:ln>
          <a:effectLst>
            <a:outerShdw blurRad="50800" dist="50800" dir="4200000" algn="ctr" rotWithShape="0">
              <a:srgbClr val="000000">
                <a:alpha val="43000"/>
              </a:srgbClr>
            </a:outerShdw>
          </a:effectLst>
        </p:spPr>
        <p:style>
          <a:lnRef idx="0">
            <a:srgbClr val="FFFFFF"/>
          </a:lnRef>
          <a:fillRef idx="2">
            <a:schemeClr val="accent1"/>
          </a:fillRef>
          <a:effectRef idx="0">
            <a:srgbClr val="FFFFFF"/>
          </a:effectRef>
          <a:fontRef idx="minor">
            <a:schemeClr val="lt1"/>
          </a:fontRef>
        </p:style>
        <p:txBody>
          <a:bodyPr wrap="square" rtlCol="0">
            <a:noAutofit/>
          </a:bodyPr>
          <a:p>
            <a:pPr algn="ctr"/>
            <a:r>
              <a:rPr lang="zh-CN" altLang="en-US">
                <a:solidFill>
                  <a:schemeClr val="bg1"/>
                </a:solidFill>
              </a:rPr>
              <a:t>推荐公告</a:t>
            </a:r>
            <a:endParaRPr lang="zh-CN" altLang="en-US">
              <a:solidFill>
                <a:schemeClr val="bg1"/>
              </a:solidFill>
            </a:endParaRPr>
          </a:p>
        </p:txBody>
      </p:sp>
      <p:sp>
        <p:nvSpPr>
          <p:cNvPr id="69" name="文本框 68"/>
          <p:cNvSpPr txBox="1"/>
          <p:nvPr/>
        </p:nvSpPr>
        <p:spPr>
          <a:xfrm>
            <a:off x="5774055" y="1127760"/>
            <a:ext cx="1204595" cy="337185"/>
          </a:xfrm>
          <a:prstGeom prst="rect">
            <a:avLst/>
          </a:prstGeom>
          <a:ln>
            <a:noFill/>
          </a:ln>
          <a:effectLst>
            <a:outerShdw blurRad="50800" dist="50800" dir="4200000" algn="ctr" rotWithShape="0">
              <a:srgbClr val="000000">
                <a:alpha val="43000"/>
              </a:srgbClr>
            </a:outerShdw>
          </a:effectLst>
        </p:spPr>
        <p:style>
          <a:lnRef idx="0">
            <a:srgbClr val="FFFFFF"/>
          </a:lnRef>
          <a:fillRef idx="2">
            <a:schemeClr val="accent1"/>
          </a:fillRef>
          <a:effectRef idx="0">
            <a:srgbClr val="FFFFFF"/>
          </a:effectRef>
          <a:fontRef idx="minor">
            <a:schemeClr val="lt1"/>
          </a:fontRef>
        </p:style>
        <p:txBody>
          <a:bodyPr wrap="square" rtlCol="0">
            <a:noAutofit/>
          </a:bodyPr>
          <a:p>
            <a:pPr algn="ctr"/>
            <a:r>
              <a:rPr lang="zh-CN" altLang="en-US">
                <a:solidFill>
                  <a:schemeClr val="bg1"/>
                </a:solidFill>
              </a:rPr>
              <a:t>社团列表</a:t>
            </a:r>
            <a:endParaRPr lang="zh-CN" altLang="en-US">
              <a:solidFill>
                <a:schemeClr val="bg1"/>
              </a:solidFill>
            </a:endParaRPr>
          </a:p>
        </p:txBody>
      </p:sp>
      <p:sp>
        <p:nvSpPr>
          <p:cNvPr id="70" name="文本框 69"/>
          <p:cNvSpPr txBox="1"/>
          <p:nvPr/>
        </p:nvSpPr>
        <p:spPr>
          <a:xfrm>
            <a:off x="5825490" y="1842770"/>
            <a:ext cx="1204595" cy="337185"/>
          </a:xfrm>
          <a:prstGeom prst="rect">
            <a:avLst/>
          </a:prstGeom>
          <a:ln>
            <a:noFill/>
          </a:ln>
          <a:effectLst>
            <a:outerShdw blurRad="50800" dist="50800" dir="4200000" algn="ctr" rotWithShape="0">
              <a:srgbClr val="000000">
                <a:alpha val="43000"/>
              </a:srgbClr>
            </a:outerShdw>
          </a:effectLst>
        </p:spPr>
        <p:style>
          <a:lnRef idx="0">
            <a:srgbClr val="FFFFFF"/>
          </a:lnRef>
          <a:fillRef idx="2">
            <a:schemeClr val="accent1"/>
          </a:fillRef>
          <a:effectRef idx="0">
            <a:srgbClr val="FFFFFF"/>
          </a:effectRef>
          <a:fontRef idx="minor">
            <a:schemeClr val="lt1"/>
          </a:fontRef>
        </p:style>
        <p:txBody>
          <a:bodyPr wrap="square" rtlCol="0">
            <a:noAutofit/>
          </a:bodyPr>
          <a:p>
            <a:pPr algn="ctr"/>
            <a:r>
              <a:rPr lang="zh-CN" altLang="en-US">
                <a:solidFill>
                  <a:schemeClr val="bg1"/>
                </a:solidFill>
              </a:rPr>
              <a:t>推荐社团</a:t>
            </a:r>
            <a:endParaRPr lang="zh-CN" altLang="en-US">
              <a:solidFill>
                <a:schemeClr val="bg1"/>
              </a:solidFill>
            </a:endParaRPr>
          </a:p>
        </p:txBody>
      </p:sp>
      <p:sp>
        <p:nvSpPr>
          <p:cNvPr id="71" name="文本框 70"/>
          <p:cNvSpPr txBox="1"/>
          <p:nvPr/>
        </p:nvSpPr>
        <p:spPr>
          <a:xfrm>
            <a:off x="8672830" y="1464945"/>
            <a:ext cx="4064000" cy="645160"/>
          </a:xfrm>
          <a:prstGeom prst="rect">
            <a:avLst/>
          </a:prstGeom>
          <a:noFill/>
        </p:spPr>
        <p:txBody>
          <a:bodyPr wrap="square" rtlCol="0">
            <a:spAutoFit/>
            <a:scene3d>
              <a:camera prst="orthographicFront"/>
              <a:lightRig rig="threePt" dir="t"/>
            </a:scene3d>
          </a:bodyPr>
          <a:p>
            <a:r>
              <a:rPr lang="zh-CN" altLang="en-US" sz="3600">
                <a:solidFill>
                  <a:schemeClr val="accent1"/>
                </a:solidFill>
                <a:effectLst>
                  <a:outerShdw blurRad="38100" dist="25400" dir="5400000" algn="ctr" rotWithShape="0">
                    <a:srgbClr val="6E747A">
                      <a:alpha val="43000"/>
                    </a:srgbClr>
                  </a:outerShdw>
                </a:effectLst>
              </a:rPr>
              <a:t>社团页</a:t>
            </a:r>
            <a:endParaRPr lang="zh-CN" altLang="en-US" sz="3600">
              <a:solidFill>
                <a:schemeClr val="accent1"/>
              </a:solidFill>
              <a:effectLst>
                <a:outerShdw blurRad="38100" dist="25400" dir="5400000" algn="ctr" rotWithShape="0">
                  <a:srgbClr val="6E747A">
                    <a:alpha val="43000"/>
                  </a:srgbClr>
                </a:outerShdw>
              </a:effectLst>
            </a:endParaRPr>
          </a:p>
        </p:txBody>
      </p:sp>
      <p:sp>
        <p:nvSpPr>
          <p:cNvPr id="72" name="文本框 71"/>
          <p:cNvSpPr txBox="1"/>
          <p:nvPr/>
        </p:nvSpPr>
        <p:spPr>
          <a:xfrm>
            <a:off x="8195945" y="4716780"/>
            <a:ext cx="4064000" cy="645160"/>
          </a:xfrm>
          <a:prstGeom prst="rect">
            <a:avLst/>
          </a:prstGeom>
          <a:noFill/>
        </p:spPr>
        <p:txBody>
          <a:bodyPr wrap="square" rtlCol="0">
            <a:spAutoFit/>
            <a:scene3d>
              <a:camera prst="orthographicFront"/>
              <a:lightRig rig="threePt" dir="t"/>
            </a:scene3d>
          </a:bodyPr>
          <a:p>
            <a:r>
              <a:rPr lang="zh-CN" altLang="en-US" sz="3600">
                <a:solidFill>
                  <a:schemeClr val="accent1"/>
                </a:solidFill>
                <a:effectLst>
                  <a:outerShdw blurRad="38100" dist="25400" dir="5400000" algn="ctr" rotWithShape="0">
                    <a:srgbClr val="6E747A">
                      <a:alpha val="43000"/>
                    </a:srgbClr>
                  </a:outerShdw>
                </a:effectLst>
              </a:rPr>
              <a:t>公告页</a:t>
            </a:r>
            <a:endParaRPr lang="zh-CN" altLang="en-US" sz="3600">
              <a:solidFill>
                <a:schemeClr val="accent1"/>
              </a:solidFill>
              <a:effectLst>
                <a:outerShdw blurRad="38100" dist="25400" dir="5400000" algn="ctr" rotWithShape="0">
                  <a:srgbClr val="6E747A">
                    <a:alpha val="43000"/>
                  </a:srgbClr>
                </a:outerShdw>
              </a:effectLst>
            </a:endParaRPr>
          </a:p>
        </p:txBody>
      </p:sp>
      <p:sp>
        <p:nvSpPr>
          <p:cNvPr id="73" name="文本框 72"/>
          <p:cNvSpPr txBox="1"/>
          <p:nvPr/>
        </p:nvSpPr>
        <p:spPr>
          <a:xfrm>
            <a:off x="1761490" y="5433695"/>
            <a:ext cx="4064000" cy="645160"/>
          </a:xfrm>
          <a:prstGeom prst="rect">
            <a:avLst/>
          </a:prstGeom>
          <a:noFill/>
        </p:spPr>
        <p:txBody>
          <a:bodyPr wrap="square" rtlCol="0">
            <a:spAutoFit/>
            <a:scene3d>
              <a:camera prst="orthographicFront"/>
              <a:lightRig rig="threePt" dir="t"/>
            </a:scene3d>
          </a:bodyPr>
          <a:p>
            <a:r>
              <a:rPr lang="zh-CN" altLang="en-US" sz="3600">
                <a:solidFill>
                  <a:schemeClr val="accent1"/>
                </a:solidFill>
                <a:effectLst>
                  <a:outerShdw blurRad="38100" dist="25400" dir="5400000" algn="ctr" rotWithShape="0">
                    <a:srgbClr val="6E747A">
                      <a:alpha val="43000"/>
                    </a:srgbClr>
                  </a:outerShdw>
                </a:effectLst>
              </a:rPr>
              <a:t>活动页</a:t>
            </a:r>
            <a:endParaRPr lang="zh-CN" altLang="en-US" sz="3600">
              <a:solidFill>
                <a:schemeClr val="accent1"/>
              </a:solidFill>
              <a:effectLst>
                <a:outerShdw blurRad="38100" dist="25400" dir="5400000" algn="ctr" rotWithShape="0">
                  <a:srgbClr val="6E747A">
                    <a:alpha val="43000"/>
                  </a:srgbClr>
                </a:outerShdw>
              </a:effectLst>
            </a:endParaRPr>
          </a:p>
        </p:txBody>
      </p:sp>
      <p:sp>
        <p:nvSpPr>
          <p:cNvPr id="74" name="文本框 73"/>
          <p:cNvSpPr txBox="1"/>
          <p:nvPr/>
        </p:nvSpPr>
        <p:spPr>
          <a:xfrm>
            <a:off x="2827020" y="1971040"/>
            <a:ext cx="4064000" cy="645160"/>
          </a:xfrm>
          <a:prstGeom prst="rect">
            <a:avLst/>
          </a:prstGeom>
          <a:noFill/>
        </p:spPr>
        <p:txBody>
          <a:bodyPr wrap="square" rtlCol="0">
            <a:spAutoFit/>
            <a:scene3d>
              <a:camera prst="orthographicFront"/>
              <a:lightRig rig="threePt" dir="t"/>
            </a:scene3d>
          </a:bodyPr>
          <a:p>
            <a:r>
              <a:rPr lang="zh-CN" altLang="en-US" sz="3600">
                <a:solidFill>
                  <a:schemeClr val="accent1"/>
                </a:solidFill>
                <a:effectLst>
                  <a:outerShdw blurRad="38100" dist="25400" dir="5400000" algn="ctr" rotWithShape="0">
                    <a:srgbClr val="6E747A">
                      <a:alpha val="43000"/>
                    </a:srgbClr>
                  </a:outerShdw>
                </a:effectLst>
              </a:rPr>
              <a:t>首页</a:t>
            </a:r>
            <a:endParaRPr lang="zh-CN" altLang="en-US" sz="36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0" y="0"/>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545630" y="409000"/>
            <a:ext cx="4545421" cy="2484002"/>
          </a:xfrm>
          <a:prstGeom prst="rect">
            <a:avLst/>
          </a:prstGeom>
        </p:spPr>
      </p:pic>
      <p:pic>
        <p:nvPicPr>
          <p:cNvPr id="3" name="图片 2"/>
          <p:cNvPicPr>
            <a:picLocks noChangeAspect="1"/>
          </p:cNvPicPr>
          <p:nvPr/>
        </p:nvPicPr>
        <p:blipFill>
          <a:blip r:embed="rId2"/>
          <a:stretch>
            <a:fillRect/>
          </a:stretch>
        </p:blipFill>
        <p:spPr>
          <a:xfrm>
            <a:off x="5948041" y="229556"/>
            <a:ext cx="3459709" cy="1890677"/>
          </a:xfrm>
          <a:prstGeom prst="rect">
            <a:avLst/>
          </a:prstGeom>
        </p:spPr>
      </p:pic>
      <p:pic>
        <p:nvPicPr>
          <p:cNvPr id="6" name="图片 5"/>
          <p:cNvPicPr>
            <a:picLocks noChangeAspect="1"/>
          </p:cNvPicPr>
          <p:nvPr/>
        </p:nvPicPr>
        <p:blipFill>
          <a:blip r:embed="rId3"/>
          <a:stretch>
            <a:fillRect/>
          </a:stretch>
        </p:blipFill>
        <p:spPr>
          <a:xfrm>
            <a:off x="8340605" y="1651001"/>
            <a:ext cx="3554473" cy="1942464"/>
          </a:xfrm>
          <a:prstGeom prst="rect">
            <a:avLst/>
          </a:prstGeom>
        </p:spPr>
      </p:pic>
      <p:pic>
        <p:nvPicPr>
          <p:cNvPr id="8" name="图片 7"/>
          <p:cNvPicPr>
            <a:picLocks noChangeAspect="1"/>
          </p:cNvPicPr>
          <p:nvPr/>
        </p:nvPicPr>
        <p:blipFill>
          <a:blip r:embed="rId4"/>
          <a:stretch>
            <a:fillRect/>
          </a:stretch>
        </p:blipFill>
        <p:spPr>
          <a:xfrm>
            <a:off x="6140546" y="2708630"/>
            <a:ext cx="4050373" cy="2213466"/>
          </a:xfrm>
          <a:prstGeom prst="rect">
            <a:avLst/>
          </a:prstGeom>
        </p:spPr>
      </p:pic>
      <p:pic>
        <p:nvPicPr>
          <p:cNvPr id="9" name="图片 8"/>
          <p:cNvPicPr>
            <a:picLocks noChangeAspect="1"/>
          </p:cNvPicPr>
          <p:nvPr/>
        </p:nvPicPr>
        <p:blipFill>
          <a:blip r:embed="rId5"/>
          <a:stretch>
            <a:fillRect/>
          </a:stretch>
        </p:blipFill>
        <p:spPr>
          <a:xfrm>
            <a:off x="1433368" y="4264480"/>
            <a:ext cx="4050373" cy="2213466"/>
          </a:xfrm>
          <a:prstGeom prst="rect">
            <a:avLst/>
          </a:prstGeom>
        </p:spPr>
      </p:pic>
      <p:cxnSp>
        <p:nvCxnSpPr>
          <p:cNvPr id="11" name="直接箭头连接符 10"/>
          <p:cNvCxnSpPr/>
          <p:nvPr/>
        </p:nvCxnSpPr>
        <p:spPr>
          <a:xfrm flipH="1">
            <a:off x="4490625" y="508224"/>
            <a:ext cx="455930" cy="4584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3458554" y="508224"/>
            <a:ext cx="2854325" cy="484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a:off x="3414739" y="507843"/>
            <a:ext cx="5321300" cy="1781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3414739" y="507933"/>
            <a:ext cx="3474085" cy="3211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2300605" y="657860"/>
            <a:ext cx="1204595" cy="337185"/>
          </a:xfrm>
          <a:prstGeom prst="rect">
            <a:avLst/>
          </a:prstGeom>
          <a:ln>
            <a:noFill/>
          </a:ln>
          <a:effectLst>
            <a:outerShdw blurRad="50800" dist="50800" dir="4200000" algn="ctr" rotWithShape="0">
              <a:srgbClr val="000000">
                <a:alpha val="43000"/>
              </a:srgbClr>
            </a:outerShdw>
          </a:effectLst>
        </p:spPr>
        <p:style>
          <a:lnRef idx="0">
            <a:srgbClr val="FFFFFF"/>
          </a:lnRef>
          <a:fillRef idx="2">
            <a:schemeClr val="accent1"/>
          </a:fillRef>
          <a:effectRef idx="0">
            <a:srgbClr val="FFFFFF"/>
          </a:effectRef>
          <a:fontRef idx="minor">
            <a:schemeClr val="lt1"/>
          </a:fontRef>
        </p:style>
        <p:txBody>
          <a:bodyPr wrap="square" rtlCol="0">
            <a:noAutofit/>
          </a:bodyPr>
          <a:p>
            <a:pPr algn="ctr"/>
            <a:r>
              <a:rPr lang="zh-CN" altLang="en-US">
                <a:solidFill>
                  <a:schemeClr val="bg1"/>
                </a:solidFill>
              </a:rPr>
              <a:t>个人中心</a:t>
            </a:r>
            <a:endParaRPr lang="zh-CN" altLang="en-US">
              <a:solidFill>
                <a:schemeClr val="bg1"/>
              </a:solidFill>
            </a:endParaRPr>
          </a:p>
        </p:txBody>
      </p:sp>
      <p:sp>
        <p:nvSpPr>
          <p:cNvPr id="10" name="文本框 9"/>
          <p:cNvSpPr txBox="1"/>
          <p:nvPr/>
        </p:nvSpPr>
        <p:spPr>
          <a:xfrm>
            <a:off x="3742055" y="3778250"/>
            <a:ext cx="1204595" cy="337185"/>
          </a:xfrm>
          <a:prstGeom prst="rect">
            <a:avLst/>
          </a:prstGeom>
          <a:ln>
            <a:noFill/>
          </a:ln>
          <a:effectLst>
            <a:outerShdw blurRad="50800" dist="50800" dir="4200000" algn="ctr" rotWithShape="0">
              <a:srgbClr val="000000">
                <a:alpha val="43000"/>
              </a:srgbClr>
            </a:outerShdw>
          </a:effectLst>
        </p:spPr>
        <p:style>
          <a:lnRef idx="0">
            <a:srgbClr val="FFFFFF"/>
          </a:lnRef>
          <a:fillRef idx="2">
            <a:schemeClr val="accent1"/>
          </a:fillRef>
          <a:effectRef idx="0">
            <a:srgbClr val="FFFFFF"/>
          </a:effectRef>
          <a:fontRef idx="minor">
            <a:schemeClr val="lt1"/>
          </a:fontRef>
        </p:style>
        <p:txBody>
          <a:bodyPr wrap="square" rtlCol="0">
            <a:noAutofit/>
          </a:bodyPr>
          <a:p>
            <a:pPr algn="ctr"/>
            <a:r>
              <a:rPr lang="zh-CN" altLang="en-US">
                <a:solidFill>
                  <a:schemeClr val="bg1"/>
                </a:solidFill>
              </a:rPr>
              <a:t>登录</a:t>
            </a:r>
            <a:r>
              <a:rPr lang="en-US" altLang="zh-CN">
                <a:solidFill>
                  <a:schemeClr val="bg1"/>
                </a:solidFill>
              </a:rPr>
              <a:t>/</a:t>
            </a:r>
            <a:r>
              <a:rPr lang="zh-CN" altLang="en-US">
                <a:solidFill>
                  <a:schemeClr val="bg1"/>
                </a:solidFill>
              </a:rPr>
              <a:t>注册</a:t>
            </a:r>
            <a:endParaRPr lang="zh-CN" altLang="en-US">
              <a:solidFill>
                <a:schemeClr val="bg1"/>
              </a:solidFill>
            </a:endParaRPr>
          </a:p>
        </p:txBody>
      </p:sp>
      <p:sp>
        <p:nvSpPr>
          <p:cNvPr id="12" name="文本框 11"/>
          <p:cNvSpPr txBox="1"/>
          <p:nvPr/>
        </p:nvSpPr>
        <p:spPr>
          <a:xfrm>
            <a:off x="6395085" y="873125"/>
            <a:ext cx="406400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修改个人信息</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14" name="文本框 13"/>
          <p:cNvSpPr txBox="1"/>
          <p:nvPr/>
        </p:nvSpPr>
        <p:spPr>
          <a:xfrm>
            <a:off x="9065260" y="2186940"/>
            <a:ext cx="406400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查看我的社团</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16" name="文本框 15"/>
          <p:cNvSpPr txBox="1"/>
          <p:nvPr/>
        </p:nvSpPr>
        <p:spPr>
          <a:xfrm>
            <a:off x="7116445" y="3593465"/>
            <a:ext cx="406400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查看我的活动</a:t>
            </a:r>
            <a:endParaRPr lang="zh-CN" altLang="en-US" sz="28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58CEFE"/>
            </a:gs>
          </a:gsLst>
          <a:lin ang="5400000" scaled="1"/>
        </a:gradFill>
        <a:effectLst/>
      </p:bgPr>
    </p:bg>
    <p:spTree>
      <p:nvGrpSpPr>
        <p:cNvPr id="1" name=""/>
        <p:cNvGrpSpPr/>
        <p:nvPr/>
      </p:nvGrpSpPr>
      <p:grpSpPr>
        <a:xfrm>
          <a:off x="0" y="0"/>
          <a:ext cx="0" cy="0"/>
          <a:chOff x="0" y="0"/>
          <a:chExt cx="0" cy="0"/>
        </a:xfrm>
      </p:grpSpPr>
      <p:sp>
        <p:nvSpPr>
          <p:cNvPr id="20" name="矩形 19"/>
          <p:cNvSpPr/>
          <p:nvPr/>
        </p:nvSpPr>
        <p:spPr>
          <a:xfrm>
            <a:off x="0" y="5410201"/>
            <a:ext cx="12192000" cy="1447799"/>
          </a:xfrm>
          <a:prstGeom prst="rect">
            <a:avLst/>
          </a:prstGeom>
          <a:solidFill>
            <a:srgbClr val="F7FAF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0" y="3131820"/>
            <a:ext cx="12191365" cy="3725545"/>
            <a:chOff x="0" y="3589068"/>
            <a:chExt cx="12192000" cy="2278334"/>
          </a:xfrm>
        </p:grpSpPr>
        <p:sp>
          <p:nvSpPr>
            <p:cNvPr id="24" name="任意多边形 23"/>
            <p:cNvSpPr/>
            <p:nvPr/>
          </p:nvSpPr>
          <p:spPr>
            <a:xfrm>
              <a:off x="0" y="3843115"/>
              <a:ext cx="12192000" cy="2024287"/>
            </a:xfrm>
            <a:custGeom>
              <a:avLst/>
              <a:gdLst>
                <a:gd name="connsiteX0" fmla="*/ 660400 w 12192000"/>
                <a:gd name="connsiteY0" fmla="*/ 602 h 2024287"/>
                <a:gd name="connsiteX1" fmla="*/ 2895600 w 12192000"/>
                <a:gd name="connsiteY1" fmla="*/ 1384902 h 2024287"/>
                <a:gd name="connsiteX2" fmla="*/ 4127500 w 12192000"/>
                <a:gd name="connsiteY2" fmla="*/ 1105502 h 2024287"/>
                <a:gd name="connsiteX3" fmla="*/ 4737102 w 12192000"/>
                <a:gd name="connsiteY3" fmla="*/ 1283302 h 2024287"/>
                <a:gd name="connsiteX4" fmla="*/ 5524501 w 12192000"/>
                <a:gd name="connsiteY4" fmla="*/ 445102 h 2024287"/>
                <a:gd name="connsiteX5" fmla="*/ 6134101 w 12192000"/>
                <a:gd name="connsiteY5" fmla="*/ 610202 h 2024287"/>
                <a:gd name="connsiteX6" fmla="*/ 7073900 w 12192000"/>
                <a:gd name="connsiteY6" fmla="*/ 1270602 h 2024287"/>
                <a:gd name="connsiteX7" fmla="*/ 8737600 w 12192000"/>
                <a:gd name="connsiteY7" fmla="*/ 89502 h 2024287"/>
                <a:gd name="connsiteX8" fmla="*/ 9931400 w 12192000"/>
                <a:gd name="connsiteY8" fmla="*/ 1562702 h 2024287"/>
                <a:gd name="connsiteX9" fmla="*/ 11823700 w 12192000"/>
                <a:gd name="connsiteY9" fmla="*/ 521302 h 2024287"/>
                <a:gd name="connsiteX10" fmla="*/ 12169130 w 12192000"/>
                <a:gd name="connsiteY10" fmla="*/ 539124 h 2024287"/>
                <a:gd name="connsiteX11" fmla="*/ 12192000 w 12192000"/>
                <a:gd name="connsiteY11" fmla="*/ 556387 h 2024287"/>
                <a:gd name="connsiteX12" fmla="*/ 12192000 w 12192000"/>
                <a:gd name="connsiteY12" fmla="*/ 2024287 h 2024287"/>
                <a:gd name="connsiteX13" fmla="*/ 0 w 12192000"/>
                <a:gd name="connsiteY13" fmla="*/ 2024287 h 2024287"/>
                <a:gd name="connsiteX14" fmla="*/ 0 w 12192000"/>
                <a:gd name="connsiteY14" fmla="*/ 551150 h 2024287"/>
                <a:gd name="connsiteX15" fmla="*/ 4611 w 12192000"/>
                <a:gd name="connsiteY15" fmla="*/ 543563 h 2024287"/>
                <a:gd name="connsiteX16" fmla="*/ 660400 w 12192000"/>
                <a:gd name="connsiteY16" fmla="*/ 602 h 202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2024287">
                  <a:moveTo>
                    <a:pt x="660400" y="602"/>
                  </a:moveTo>
                  <a:cubicBezTo>
                    <a:pt x="1234017" y="-31148"/>
                    <a:pt x="2317750" y="1200752"/>
                    <a:pt x="2895600" y="1384902"/>
                  </a:cubicBezTo>
                  <a:cubicBezTo>
                    <a:pt x="3473450" y="1569052"/>
                    <a:pt x="3820585" y="1122435"/>
                    <a:pt x="4127500" y="1105502"/>
                  </a:cubicBezTo>
                  <a:cubicBezTo>
                    <a:pt x="4434418" y="1088569"/>
                    <a:pt x="4504268" y="1393369"/>
                    <a:pt x="4737102" y="1283302"/>
                  </a:cubicBezTo>
                  <a:cubicBezTo>
                    <a:pt x="4969934" y="1173235"/>
                    <a:pt x="5291667" y="557285"/>
                    <a:pt x="5524501" y="445102"/>
                  </a:cubicBezTo>
                  <a:cubicBezTo>
                    <a:pt x="5757333" y="332919"/>
                    <a:pt x="5875868" y="472619"/>
                    <a:pt x="6134101" y="610202"/>
                  </a:cubicBezTo>
                  <a:cubicBezTo>
                    <a:pt x="6392333" y="747785"/>
                    <a:pt x="6639983" y="1357385"/>
                    <a:pt x="7073900" y="1270602"/>
                  </a:cubicBezTo>
                  <a:cubicBezTo>
                    <a:pt x="7507818" y="1183819"/>
                    <a:pt x="8261350" y="40819"/>
                    <a:pt x="8737600" y="89502"/>
                  </a:cubicBezTo>
                  <a:cubicBezTo>
                    <a:pt x="9213850" y="138185"/>
                    <a:pt x="9417050" y="1490735"/>
                    <a:pt x="9931400" y="1562702"/>
                  </a:cubicBezTo>
                  <a:cubicBezTo>
                    <a:pt x="10445750" y="1634669"/>
                    <a:pt x="11406717" y="625019"/>
                    <a:pt x="11823700" y="521302"/>
                  </a:cubicBezTo>
                  <a:cubicBezTo>
                    <a:pt x="11980069" y="482408"/>
                    <a:pt x="12088515" y="494712"/>
                    <a:pt x="12169130" y="539124"/>
                  </a:cubicBezTo>
                  <a:lnTo>
                    <a:pt x="12192000" y="556387"/>
                  </a:lnTo>
                  <a:lnTo>
                    <a:pt x="12192000" y="2024287"/>
                  </a:lnTo>
                  <a:lnTo>
                    <a:pt x="0" y="2024287"/>
                  </a:lnTo>
                  <a:lnTo>
                    <a:pt x="0" y="551150"/>
                  </a:lnTo>
                  <a:lnTo>
                    <a:pt x="4611" y="543563"/>
                  </a:lnTo>
                  <a:cubicBezTo>
                    <a:pt x="190492" y="252023"/>
                    <a:pt x="409443" y="14493"/>
                    <a:pt x="660400" y="602"/>
                  </a:cubicBezTo>
                  <a:close/>
                </a:path>
              </a:pathLst>
            </a:custGeom>
            <a:solidFill>
              <a:srgbClr val="58C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0" y="3589068"/>
              <a:ext cx="12192000" cy="2278333"/>
            </a:xfrm>
            <a:custGeom>
              <a:avLst/>
              <a:gdLst>
                <a:gd name="connsiteX0" fmla="*/ 8521700 w 12192000"/>
                <a:gd name="connsiteY0" fmla="*/ 650 h 2278333"/>
                <a:gd name="connsiteX1" fmla="*/ 10795000 w 12192000"/>
                <a:gd name="connsiteY1" fmla="*/ 1664350 h 2278333"/>
                <a:gd name="connsiteX2" fmla="*/ 12168262 w 12192000"/>
                <a:gd name="connsiteY2" fmla="*/ 422615 h 2278333"/>
                <a:gd name="connsiteX3" fmla="*/ 12192000 w 12192000"/>
                <a:gd name="connsiteY3" fmla="*/ 404768 h 2278333"/>
                <a:gd name="connsiteX4" fmla="*/ 12192000 w 12192000"/>
                <a:gd name="connsiteY4" fmla="*/ 2278333 h 2278333"/>
                <a:gd name="connsiteX5" fmla="*/ 0 w 12192000"/>
                <a:gd name="connsiteY5" fmla="*/ 2278333 h 2278333"/>
                <a:gd name="connsiteX6" fmla="*/ 0 w 12192000"/>
                <a:gd name="connsiteY6" fmla="*/ 1022314 h 2278333"/>
                <a:gd name="connsiteX7" fmla="*/ 130783 w 12192000"/>
                <a:gd name="connsiteY7" fmla="*/ 1031344 h 2278333"/>
                <a:gd name="connsiteX8" fmla="*/ 2082800 w 12192000"/>
                <a:gd name="connsiteY8" fmla="*/ 1435750 h 2278333"/>
                <a:gd name="connsiteX9" fmla="*/ 3594101 w 12192000"/>
                <a:gd name="connsiteY9" fmla="*/ 813450 h 2278333"/>
                <a:gd name="connsiteX10" fmla="*/ 5359401 w 12192000"/>
                <a:gd name="connsiteY10" fmla="*/ 1613550 h 2278333"/>
                <a:gd name="connsiteX11" fmla="*/ 7061200 w 12192000"/>
                <a:gd name="connsiteY11" fmla="*/ 1892950 h 2278333"/>
                <a:gd name="connsiteX12" fmla="*/ 8521700 w 12192000"/>
                <a:gd name="connsiteY12" fmla="*/ 650 h 227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2278333">
                  <a:moveTo>
                    <a:pt x="8521700" y="650"/>
                  </a:moveTo>
                  <a:cubicBezTo>
                    <a:pt x="9144000" y="-37450"/>
                    <a:pt x="10162117" y="1609317"/>
                    <a:pt x="10795000" y="1664350"/>
                  </a:cubicBezTo>
                  <a:cubicBezTo>
                    <a:pt x="11348773" y="1712504"/>
                    <a:pt x="11803691" y="741318"/>
                    <a:pt x="12168262" y="422615"/>
                  </a:cubicBezTo>
                  <a:lnTo>
                    <a:pt x="12192000" y="404768"/>
                  </a:lnTo>
                  <a:lnTo>
                    <a:pt x="12192000" y="2278333"/>
                  </a:lnTo>
                  <a:lnTo>
                    <a:pt x="0" y="2278333"/>
                  </a:lnTo>
                  <a:lnTo>
                    <a:pt x="0" y="1022314"/>
                  </a:lnTo>
                  <a:lnTo>
                    <a:pt x="130783" y="1031344"/>
                  </a:lnTo>
                  <a:cubicBezTo>
                    <a:pt x="754906" y="1098026"/>
                    <a:pt x="1559983" y="1466706"/>
                    <a:pt x="2082800" y="1435750"/>
                  </a:cubicBezTo>
                  <a:cubicBezTo>
                    <a:pt x="2726267" y="1397650"/>
                    <a:pt x="3048000" y="783817"/>
                    <a:pt x="3594101" y="813450"/>
                  </a:cubicBezTo>
                  <a:cubicBezTo>
                    <a:pt x="4140200" y="843083"/>
                    <a:pt x="4781552" y="1433633"/>
                    <a:pt x="5359401" y="1613550"/>
                  </a:cubicBezTo>
                  <a:cubicBezTo>
                    <a:pt x="5937251" y="1793467"/>
                    <a:pt x="6534151" y="2161767"/>
                    <a:pt x="7061200" y="1892950"/>
                  </a:cubicBezTo>
                  <a:cubicBezTo>
                    <a:pt x="7588250" y="1624133"/>
                    <a:pt x="7899400" y="38750"/>
                    <a:pt x="8521700" y="650"/>
                  </a:cubicBezTo>
                  <a:close/>
                </a:path>
              </a:pathLst>
            </a:custGeom>
            <a:solidFill>
              <a:srgbClr val="7C2EDA">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2570480" y="1842770"/>
            <a:ext cx="7051040" cy="2030095"/>
          </a:xfrm>
          <a:prstGeom prst="rect">
            <a:avLst/>
          </a:prstGeom>
        </p:spPr>
        <p:txBody>
          <a:bodyPr wrap="square">
            <a:spAutoFit/>
          </a:bodyPr>
          <a:lstStyle/>
          <a:p>
            <a:pPr algn="ctr"/>
            <a:r>
              <a:rPr lang="en-US" altLang="zh-CN" sz="5400" dirty="0" smtClean="0">
                <a:solidFill>
                  <a:schemeClr val="tx1">
                    <a:lumMod val="75000"/>
                    <a:lumOff val="25000"/>
                  </a:schemeClr>
                </a:solidFill>
                <a:latin typeface="+mj-lt"/>
              </a:rPr>
              <a:t>Thank you for listening</a:t>
            </a:r>
            <a:r>
              <a:rPr lang="zh-CN" altLang="en-US" sz="5400" dirty="0" smtClean="0">
                <a:solidFill>
                  <a:schemeClr val="tx1">
                    <a:lumMod val="75000"/>
                    <a:lumOff val="25000"/>
                  </a:schemeClr>
                </a:solidFill>
                <a:latin typeface="+mj-lt"/>
              </a:rPr>
              <a:t> </a:t>
            </a:r>
            <a:endParaRPr lang="en-US" altLang="zh-CN" sz="5400" dirty="0" smtClean="0">
              <a:solidFill>
                <a:schemeClr val="tx1">
                  <a:lumMod val="75000"/>
                  <a:lumOff val="25000"/>
                </a:schemeClr>
              </a:solidFill>
              <a:latin typeface="+mj-lt"/>
            </a:endParaRPr>
          </a:p>
          <a:p>
            <a:pPr algn="dist"/>
            <a:r>
              <a:rPr lang="zh-CN" altLang="en-US" sz="7200" b="1" dirty="0" smtClean="0">
                <a:solidFill>
                  <a:schemeClr val="tx1">
                    <a:lumMod val="75000"/>
                    <a:lumOff val="25000"/>
                  </a:schemeClr>
                </a:solidFill>
                <a:latin typeface="+mj-lt"/>
              </a:rPr>
              <a:t>汇报完毕，感谢</a:t>
            </a:r>
            <a:endParaRPr lang="en-US" altLang="zh-CN" sz="7200" b="1" dirty="0" smtClean="0">
              <a:solidFill>
                <a:schemeClr val="tx1">
                  <a:lumMod val="75000"/>
                  <a:lumOff val="25000"/>
                </a:schemeClr>
              </a:solidFill>
              <a:latin typeface="+mj-lt"/>
            </a:endParaRPr>
          </a:p>
        </p:txBody>
      </p:sp>
      <p:sp>
        <p:nvSpPr>
          <p:cNvPr id="4" name="文本框 3"/>
          <p:cNvSpPr txBox="1"/>
          <p:nvPr/>
        </p:nvSpPr>
        <p:spPr>
          <a:xfrm>
            <a:off x="4064000" y="3994150"/>
            <a:ext cx="4064000" cy="1060450"/>
          </a:xfrm>
          <a:prstGeom prst="rect">
            <a:avLst/>
          </a:prstGeom>
          <a:noFill/>
        </p:spPr>
        <p:txBody>
          <a:bodyPr wrap="square" rtlCol="0">
            <a:spAutoFit/>
          </a:bodyPr>
          <a:p>
            <a:pPr algn="ctr"/>
            <a:r>
              <a:rPr lang="zh-CN" altLang="en-US" dirty="0" smtClean="0">
                <a:solidFill>
                  <a:schemeClr val="tx1">
                    <a:lumMod val="75000"/>
                    <a:lumOff val="25000"/>
                  </a:schemeClr>
                </a:solidFill>
                <a:latin typeface="+mj-lt"/>
                <a:sym typeface="+mn-ea"/>
              </a:rPr>
              <a:t>第二组：许永烨</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程鹏宇</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张若庭</a:t>
            </a:r>
            <a:r>
              <a:rPr lang="en-US" altLang="zh-CN" dirty="0" smtClean="0">
                <a:solidFill>
                  <a:schemeClr val="tx1">
                    <a:lumMod val="75000"/>
                    <a:lumOff val="25000"/>
                  </a:schemeClr>
                </a:solidFill>
                <a:latin typeface="+mj-lt"/>
                <a:sym typeface="+mn-ea"/>
              </a:rPr>
              <a:t> </a:t>
            </a:r>
            <a:endParaRPr lang="en-US" altLang="zh-CN" dirty="0" smtClean="0">
              <a:solidFill>
                <a:schemeClr val="tx1">
                  <a:lumMod val="75000"/>
                  <a:lumOff val="25000"/>
                </a:schemeClr>
              </a:solidFill>
              <a:latin typeface="+mj-lt"/>
              <a:sym typeface="+mn-ea"/>
            </a:endParaRPr>
          </a:p>
          <a:p>
            <a:pPr algn="ct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钱帅成</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司卿贺</a:t>
            </a: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蔡欣雨</a:t>
            </a:r>
            <a:endParaRPr lang="zh-CN" altLang="en-US" dirty="0" smtClean="0">
              <a:solidFill>
                <a:schemeClr val="tx1">
                  <a:lumMod val="75000"/>
                  <a:lumOff val="25000"/>
                </a:schemeClr>
              </a:solidFill>
              <a:latin typeface="+mj-lt"/>
              <a:sym typeface="+mn-ea"/>
            </a:endParaRPr>
          </a:p>
          <a:p>
            <a:pPr algn="ctr">
              <a:lnSpc>
                <a:spcPct val="150000"/>
              </a:lnSpc>
            </a:pPr>
            <a:r>
              <a:rPr lang="en-US" altLang="zh-CN" dirty="0" smtClean="0">
                <a:solidFill>
                  <a:schemeClr val="tx1">
                    <a:lumMod val="75000"/>
                    <a:lumOff val="25000"/>
                  </a:schemeClr>
                </a:solidFill>
                <a:latin typeface="+mj-lt"/>
                <a:sym typeface="+mn-ea"/>
              </a:rPr>
              <a:t>      </a:t>
            </a:r>
            <a:r>
              <a:rPr lang="zh-CN" altLang="en-US" dirty="0" smtClean="0">
                <a:solidFill>
                  <a:schemeClr val="tx1">
                    <a:lumMod val="75000"/>
                    <a:lumOff val="25000"/>
                  </a:schemeClr>
                </a:solidFill>
                <a:latin typeface="+mj-lt"/>
                <a:sym typeface="+mn-ea"/>
              </a:rPr>
              <a:t>汇报人：钱帅成</a:t>
            </a:r>
            <a:endParaRPr lang="zh-CN" altLang="en-US" dirty="0" smtClean="0">
              <a:solidFill>
                <a:schemeClr val="tx1">
                  <a:lumMod val="75000"/>
                  <a:lumOff val="25000"/>
                </a:schemeClr>
              </a:solidFill>
              <a:latin typeface="+mj-lt"/>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0" y="0"/>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850694" y="737543"/>
            <a:ext cx="687705" cy="1198880"/>
          </a:xfrm>
          <a:prstGeom prst="rect">
            <a:avLst/>
          </a:prstGeom>
          <a:noFill/>
          <a:ln>
            <a:noFill/>
          </a:ln>
        </p:spPr>
        <p:txBody>
          <a:bodyPr wrap="none" lIns="91440" tIns="45720" rIns="91440" bIns="45720">
            <a:spAutoFit/>
          </a:bodyPr>
          <a:lstStyle/>
          <a:p>
            <a:pPr algn="ctr"/>
            <a:r>
              <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rPr>
              <a:t>T</a:t>
            </a:r>
            <a:endPar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178" y="1126578"/>
            <a:ext cx="645531" cy="645531"/>
          </a:xfrm>
          <a:prstGeom prst="rect">
            <a:avLst/>
          </a:prstGeom>
        </p:spPr>
      </p:pic>
      <p:sp>
        <p:nvSpPr>
          <p:cNvPr id="12" name="文本框 11"/>
          <p:cNvSpPr txBox="1"/>
          <p:nvPr/>
        </p:nvSpPr>
        <p:spPr>
          <a:xfrm>
            <a:off x="847203" y="1087926"/>
            <a:ext cx="6664325" cy="706755"/>
          </a:xfrm>
          <a:prstGeom prst="rect">
            <a:avLst/>
          </a:prstGeom>
          <a:noFill/>
        </p:spPr>
        <p:txBody>
          <a:bodyPr wrap="none" rtlCol="0">
            <a:spAutoFit/>
          </a:bodyPr>
          <a:lstStyle/>
          <a:p>
            <a:pPr algn="l"/>
            <a:r>
              <a:rPr lang="en-US" sz="4000" dirty="0" smtClean="0">
                <a:solidFill>
                  <a:srgbClr val="5F5F5F"/>
                </a:solidFill>
              </a:rPr>
              <a:t>Task 1 </a:t>
            </a:r>
            <a:r>
              <a:rPr lang="en-US" sz="4000" dirty="0" smtClean="0">
                <a:solidFill>
                  <a:srgbClr val="5F5F5F"/>
                </a:solidFill>
                <a:sym typeface="+mn-ea"/>
              </a:rPr>
              <a:t>团队成员及github</a:t>
            </a:r>
            <a:r>
              <a:rPr lang="en-US" sz="4000" dirty="0" smtClean="0">
                <a:solidFill>
                  <a:srgbClr val="5F5F5F"/>
                </a:solidFill>
                <a:sym typeface="+mn-ea"/>
              </a:rPr>
              <a:t>账户</a:t>
            </a:r>
            <a:endParaRPr lang="en-US" sz="4000" dirty="0" smtClean="0">
              <a:solidFill>
                <a:srgbClr val="5F5F5F"/>
              </a:solidFill>
              <a:sym typeface="+mn-ea"/>
            </a:endParaRPr>
          </a:p>
        </p:txBody>
      </p:sp>
      <p:sp>
        <p:nvSpPr>
          <p:cNvPr id="2" name="椭圆 31"/>
          <p:cNvSpPr/>
          <p:nvPr/>
        </p:nvSpPr>
        <p:spPr>
          <a:xfrm>
            <a:off x="7823246" y="410510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3" name="椭圆 31"/>
          <p:cNvSpPr/>
          <p:nvPr/>
        </p:nvSpPr>
        <p:spPr>
          <a:xfrm>
            <a:off x="7823247" y="213360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4" name="椭圆 31"/>
          <p:cNvSpPr/>
          <p:nvPr/>
        </p:nvSpPr>
        <p:spPr>
          <a:xfrm>
            <a:off x="4635019" y="4134131"/>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33" name="椭圆 31"/>
          <p:cNvSpPr/>
          <p:nvPr/>
        </p:nvSpPr>
        <p:spPr>
          <a:xfrm>
            <a:off x="4656284" y="2162628"/>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5" name="椭圆 31"/>
          <p:cNvSpPr/>
          <p:nvPr/>
        </p:nvSpPr>
        <p:spPr>
          <a:xfrm>
            <a:off x="1470498" y="4134131"/>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6" name="椭圆 31"/>
          <p:cNvSpPr/>
          <p:nvPr/>
        </p:nvSpPr>
        <p:spPr>
          <a:xfrm>
            <a:off x="1470499" y="2162628"/>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000" dirty="0">
              <a:solidFill>
                <a:srgbClr val="005790"/>
              </a:solidFill>
              <a:latin typeface="方正静蕾简体" panose="02000000000000000000" pitchFamily="2" charset="-122"/>
              <a:ea typeface="方正静蕾简体" panose="02000000000000000000" pitchFamily="2" charset="-122"/>
            </a:endParaRPr>
          </a:p>
        </p:txBody>
      </p:sp>
      <p:sp>
        <p:nvSpPr>
          <p:cNvPr id="7" name="TextBox 25"/>
          <p:cNvSpPr txBox="1"/>
          <p:nvPr/>
        </p:nvSpPr>
        <p:spPr>
          <a:xfrm>
            <a:off x="1596630" y="2908170"/>
            <a:ext cx="2041272" cy="307777"/>
          </a:xfrm>
          <a:prstGeom prst="rect">
            <a:avLst/>
          </a:prstGeom>
          <a:noFill/>
        </p:spPr>
        <p:txBody>
          <a:bodyPr wrap="square" rtlCol="0">
            <a:spAutoFit/>
          </a:bodyPr>
          <a:p>
            <a:pPr lvl="0" algn="ctr">
              <a:spcBef>
                <a:spcPct val="20000"/>
              </a:spcBef>
              <a:defRPr/>
            </a:pPr>
            <a:r>
              <a:rPr lang="en-US" altLang="zh-CN" sz="1400" dirty="0" err="1">
                <a:solidFill>
                  <a:srgbClr val="005790"/>
                </a:solidFill>
                <a:latin typeface="方正静蕾简体" panose="02000000000000000000" pitchFamily="2" charset="-122"/>
                <a:ea typeface="方正静蕾简体" panose="02000000000000000000" pitchFamily="2" charset="-122"/>
              </a:rPr>
              <a:t>SanaatanX</a:t>
            </a:r>
            <a:endParaRPr lang="en-US" sz="1400" dirty="0">
              <a:solidFill>
                <a:srgbClr val="005790"/>
              </a:solidFill>
              <a:latin typeface="方正静蕾简体" panose="02000000000000000000" pitchFamily="2" charset="-122"/>
              <a:ea typeface="方正静蕾简体" panose="02000000000000000000" pitchFamily="2" charset="-122"/>
            </a:endParaRPr>
          </a:p>
        </p:txBody>
      </p:sp>
      <p:sp>
        <p:nvSpPr>
          <p:cNvPr id="8" name="TextBox 33"/>
          <p:cNvSpPr txBox="1"/>
          <p:nvPr/>
        </p:nvSpPr>
        <p:spPr>
          <a:xfrm>
            <a:off x="4811619" y="2897368"/>
            <a:ext cx="2212958" cy="307777"/>
          </a:xfrm>
          <a:prstGeom prst="rect">
            <a:avLst/>
          </a:prstGeom>
          <a:noFill/>
          <a:ln>
            <a:noFill/>
          </a:ln>
        </p:spPr>
        <p:txBody>
          <a:bodyPr wrap="square" rtlCol="0">
            <a:spAutoFit/>
          </a:bodyPr>
          <a:p>
            <a:pPr lvl="0" algn="ctr">
              <a:spcBef>
                <a:spcPct val="20000"/>
              </a:spcBef>
              <a:defRPr/>
            </a:pPr>
            <a:r>
              <a:rPr lang="en-US" altLang="zh-CN" sz="1400" dirty="0" err="1">
                <a:solidFill>
                  <a:srgbClr val="005790"/>
                </a:solidFill>
                <a:latin typeface="方正静蕾简体" panose="02000000000000000000" pitchFamily="2" charset="-122"/>
                <a:ea typeface="方正静蕾简体" panose="02000000000000000000" pitchFamily="2" charset="-122"/>
              </a:rPr>
              <a:t>Shenyaoguan</a:t>
            </a:r>
            <a:endParaRPr lang="en-US" sz="1400" dirty="0">
              <a:solidFill>
                <a:srgbClr val="005790"/>
              </a:solidFill>
              <a:latin typeface="方正静蕾简体" panose="02000000000000000000" pitchFamily="2" charset="-122"/>
              <a:ea typeface="方正静蕾简体" panose="02000000000000000000" pitchFamily="2" charset="-122"/>
            </a:endParaRPr>
          </a:p>
        </p:txBody>
      </p:sp>
      <p:sp>
        <p:nvSpPr>
          <p:cNvPr id="10" name="TextBox 38"/>
          <p:cNvSpPr txBox="1"/>
          <p:nvPr/>
        </p:nvSpPr>
        <p:spPr>
          <a:xfrm>
            <a:off x="7948132" y="2908170"/>
            <a:ext cx="2516836" cy="307777"/>
          </a:xfrm>
          <a:prstGeom prst="rect">
            <a:avLst/>
          </a:prstGeom>
          <a:noFill/>
        </p:spPr>
        <p:txBody>
          <a:bodyPr wrap="square" rtlCol="0">
            <a:spAutoFit/>
          </a:bodyPr>
          <a:p>
            <a:pPr lvl="0" algn="ctr">
              <a:spcBef>
                <a:spcPct val="20000"/>
              </a:spcBef>
              <a:defRPr/>
            </a:pPr>
            <a:r>
              <a:rPr lang="en-US" altLang="zh-CN" sz="1400" dirty="0">
                <a:solidFill>
                  <a:srgbClr val="005790"/>
                </a:solidFill>
                <a:latin typeface="方正静蕾简体" panose="02000000000000000000" pitchFamily="2" charset="-122"/>
                <a:ea typeface="方正静蕾简体" panose="02000000000000000000" pitchFamily="2" charset="-122"/>
              </a:rPr>
              <a:t>Rainbow0426</a:t>
            </a:r>
            <a:endParaRPr lang="en-US" sz="1400" dirty="0">
              <a:solidFill>
                <a:srgbClr val="005790"/>
              </a:solidFill>
              <a:latin typeface="方正静蕾简体" panose="02000000000000000000" pitchFamily="2" charset="-122"/>
              <a:ea typeface="方正静蕾简体" panose="02000000000000000000" pitchFamily="2" charset="-122"/>
            </a:endParaRPr>
          </a:p>
        </p:txBody>
      </p:sp>
      <p:sp>
        <p:nvSpPr>
          <p:cNvPr id="11" name="TextBox 41"/>
          <p:cNvSpPr txBox="1"/>
          <p:nvPr/>
        </p:nvSpPr>
        <p:spPr>
          <a:xfrm>
            <a:off x="1571078" y="4867860"/>
            <a:ext cx="1661220" cy="307777"/>
          </a:xfrm>
          <a:prstGeom prst="rect">
            <a:avLst/>
          </a:prstGeom>
          <a:noFill/>
        </p:spPr>
        <p:txBody>
          <a:bodyPr wrap="square" rtlCol="0">
            <a:spAutoFit/>
          </a:bodyPr>
          <a:p>
            <a:pPr lvl="0" algn="ctr">
              <a:spcBef>
                <a:spcPct val="20000"/>
              </a:spcBef>
              <a:defRPr/>
            </a:pPr>
            <a:r>
              <a:rPr lang="en-US" altLang="zh-CN" sz="1400" dirty="0">
                <a:solidFill>
                  <a:srgbClr val="005790"/>
                </a:solidFill>
                <a:latin typeface="方正静蕾简体" panose="02000000000000000000" pitchFamily="2" charset="-122"/>
                <a:ea typeface="方正静蕾简体" panose="02000000000000000000" pitchFamily="2" charset="-122"/>
              </a:rPr>
              <a:t>3d2g</a:t>
            </a:r>
            <a:endParaRPr lang="en-US" altLang="zh-CN" sz="1400" dirty="0">
              <a:solidFill>
                <a:srgbClr val="005790"/>
              </a:solidFill>
              <a:latin typeface="方正静蕾简体" panose="02000000000000000000" pitchFamily="2" charset="-122"/>
              <a:ea typeface="方正静蕾简体" panose="02000000000000000000" pitchFamily="2" charset="-122"/>
            </a:endParaRPr>
          </a:p>
        </p:txBody>
      </p:sp>
      <p:sp>
        <p:nvSpPr>
          <p:cNvPr id="13" name="TextBox 44"/>
          <p:cNvSpPr txBox="1"/>
          <p:nvPr/>
        </p:nvSpPr>
        <p:spPr>
          <a:xfrm>
            <a:off x="4759637" y="4867860"/>
            <a:ext cx="1910521" cy="307777"/>
          </a:xfrm>
          <a:prstGeom prst="rect">
            <a:avLst/>
          </a:prstGeom>
          <a:noFill/>
        </p:spPr>
        <p:txBody>
          <a:bodyPr wrap="square" rtlCol="0">
            <a:spAutoFit/>
          </a:bodyPr>
          <a:p>
            <a:pPr lvl="0" algn="ctr">
              <a:spcBef>
                <a:spcPct val="20000"/>
              </a:spcBef>
              <a:defRPr/>
            </a:pPr>
            <a:r>
              <a:rPr lang="en-US" altLang="zh-CN" sz="1400" dirty="0" err="1">
                <a:solidFill>
                  <a:srgbClr val="005790"/>
                </a:solidFill>
                <a:latin typeface="方正静蕾简体" panose="02000000000000000000" pitchFamily="2" charset="-122"/>
                <a:ea typeface="方正静蕾简体" panose="02000000000000000000" pitchFamily="2" charset="-122"/>
              </a:rPr>
              <a:t>QingheSi</a:t>
            </a:r>
            <a:endParaRPr lang="en-US" altLang="zh-CN" sz="1400" dirty="0">
              <a:solidFill>
                <a:srgbClr val="005790"/>
              </a:solidFill>
              <a:latin typeface="方正静蕾简体" panose="02000000000000000000" pitchFamily="2" charset="-122"/>
              <a:ea typeface="方正静蕾简体" panose="02000000000000000000" pitchFamily="2" charset="-122"/>
            </a:endParaRPr>
          </a:p>
        </p:txBody>
      </p:sp>
      <p:sp>
        <p:nvSpPr>
          <p:cNvPr id="17" name="TextBox 47"/>
          <p:cNvSpPr txBox="1"/>
          <p:nvPr/>
        </p:nvSpPr>
        <p:spPr>
          <a:xfrm>
            <a:off x="7948132" y="4868120"/>
            <a:ext cx="2060649" cy="307777"/>
          </a:xfrm>
          <a:prstGeom prst="rect">
            <a:avLst/>
          </a:prstGeom>
          <a:noFill/>
        </p:spPr>
        <p:txBody>
          <a:bodyPr wrap="square" rtlCol="0">
            <a:spAutoFit/>
          </a:bodyPr>
          <a:p>
            <a:pPr lvl="0" algn="ctr">
              <a:spcBef>
                <a:spcPct val="20000"/>
              </a:spcBef>
              <a:defRPr/>
            </a:pPr>
            <a:r>
              <a:rPr lang="en-US" altLang="zh-CN" sz="1400" dirty="0" err="1">
                <a:solidFill>
                  <a:srgbClr val="005790"/>
                </a:solidFill>
                <a:latin typeface="方正静蕾简体" panose="02000000000000000000" pitchFamily="2" charset="-122"/>
                <a:ea typeface="方正静蕾简体" panose="02000000000000000000" pitchFamily="2" charset="-122"/>
              </a:rPr>
              <a:t>woumuh</a:t>
            </a:r>
            <a:endParaRPr lang="en-US" altLang="zh-CN" sz="1400" dirty="0">
              <a:solidFill>
                <a:srgbClr val="005790"/>
              </a:solidFill>
              <a:latin typeface="方正静蕾简体" panose="02000000000000000000" pitchFamily="2" charset="-122"/>
              <a:ea typeface="方正静蕾简体" panose="02000000000000000000" pitchFamily="2" charset="-122"/>
            </a:endParaRPr>
          </a:p>
        </p:txBody>
      </p:sp>
      <p:sp>
        <p:nvSpPr>
          <p:cNvPr id="95" name="矩形 94"/>
          <p:cNvSpPr/>
          <p:nvPr/>
        </p:nvSpPr>
        <p:spPr>
          <a:xfrm>
            <a:off x="2072194" y="2446505"/>
            <a:ext cx="2041272" cy="461665"/>
          </a:xfrm>
          <a:prstGeom prst="rect">
            <a:avLst/>
          </a:prstGeom>
        </p:spPr>
        <p:txBody>
          <a:bodyPr wrap="square">
            <a:spAutoFit/>
          </a:bodyPr>
          <a:p>
            <a:r>
              <a:rPr lang="zh-CN" altLang="en-US" sz="2400" b="1" dirty="0">
                <a:solidFill>
                  <a:srgbClr val="005790"/>
                </a:solidFill>
                <a:latin typeface="方正静蕾简体" panose="02000000000000000000" pitchFamily="2" charset="-122"/>
                <a:ea typeface="方正静蕾简体" panose="02000000000000000000" pitchFamily="2" charset="-122"/>
              </a:rPr>
              <a:t>许永烨（组长）</a:t>
            </a:r>
            <a:endParaRPr lang="en-US" altLang="zh-CN" sz="2400" b="1" dirty="0">
              <a:solidFill>
                <a:srgbClr val="005790"/>
              </a:solidFill>
              <a:latin typeface="方正静蕾简体" panose="02000000000000000000" pitchFamily="2" charset="-122"/>
              <a:ea typeface="方正静蕾简体" panose="02000000000000000000" pitchFamily="2" charset="-122"/>
            </a:endParaRPr>
          </a:p>
        </p:txBody>
      </p:sp>
      <p:sp>
        <p:nvSpPr>
          <p:cNvPr id="96" name="Freeform 30"/>
          <p:cNvSpPr>
            <a:spLocks noEditPoints="1"/>
          </p:cNvSpPr>
          <p:nvPr/>
        </p:nvSpPr>
        <p:spPr bwMode="auto">
          <a:xfrm>
            <a:off x="1596630" y="2522340"/>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p>
            <a:endParaRPr lang="zh-CN" altLang="en-US" dirty="0">
              <a:solidFill>
                <a:srgbClr val="005790"/>
              </a:solidFill>
            </a:endParaRPr>
          </a:p>
        </p:txBody>
      </p:sp>
      <p:sp>
        <p:nvSpPr>
          <p:cNvPr id="97" name="矩形 96"/>
          <p:cNvSpPr/>
          <p:nvPr/>
        </p:nvSpPr>
        <p:spPr>
          <a:xfrm>
            <a:off x="5241069" y="2446505"/>
            <a:ext cx="1987715" cy="461665"/>
          </a:xfrm>
          <a:prstGeom prst="rect">
            <a:avLst/>
          </a:prstGeom>
        </p:spPr>
        <p:txBody>
          <a:bodyPr wrap="square">
            <a:spAutoFit/>
          </a:bodyPr>
          <a:p>
            <a:r>
              <a:rPr lang="zh-CN" altLang="en-US" sz="2400" b="1" dirty="0">
                <a:solidFill>
                  <a:srgbClr val="005790"/>
                </a:solidFill>
                <a:latin typeface="方正静蕾简体" panose="02000000000000000000" pitchFamily="2" charset="-122"/>
                <a:ea typeface="方正静蕾简体" panose="02000000000000000000" pitchFamily="2" charset="-122"/>
              </a:rPr>
              <a:t>程鹏宇</a:t>
            </a:r>
            <a:endParaRPr lang="en-US" altLang="zh-CN" sz="2400" b="1" dirty="0">
              <a:solidFill>
                <a:srgbClr val="005790"/>
              </a:solidFill>
              <a:latin typeface="方正静蕾简体" panose="02000000000000000000" pitchFamily="2" charset="-122"/>
              <a:ea typeface="方正静蕾简体" panose="02000000000000000000" pitchFamily="2" charset="-122"/>
            </a:endParaRPr>
          </a:p>
        </p:txBody>
      </p:sp>
      <p:sp>
        <p:nvSpPr>
          <p:cNvPr id="98" name="Freeform 30"/>
          <p:cNvSpPr>
            <a:spLocks noEditPoints="1"/>
          </p:cNvSpPr>
          <p:nvPr/>
        </p:nvSpPr>
        <p:spPr bwMode="auto">
          <a:xfrm>
            <a:off x="4728979" y="2522340"/>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p>
            <a:endParaRPr lang="zh-CN" altLang="en-US">
              <a:solidFill>
                <a:srgbClr val="005790"/>
              </a:solidFill>
            </a:endParaRPr>
          </a:p>
        </p:txBody>
      </p:sp>
      <p:sp>
        <p:nvSpPr>
          <p:cNvPr id="99" name="矩形 98"/>
          <p:cNvSpPr/>
          <p:nvPr/>
        </p:nvSpPr>
        <p:spPr>
          <a:xfrm>
            <a:off x="8513462" y="2435599"/>
            <a:ext cx="1745881" cy="461665"/>
          </a:xfrm>
          <a:prstGeom prst="rect">
            <a:avLst/>
          </a:prstGeom>
        </p:spPr>
        <p:txBody>
          <a:bodyPr wrap="square">
            <a:spAutoFit/>
          </a:bodyPr>
          <a:p>
            <a:r>
              <a:rPr lang="zh-CN" altLang="en-US" sz="2400" b="1" dirty="0">
                <a:solidFill>
                  <a:srgbClr val="005790"/>
                </a:solidFill>
                <a:latin typeface="方正静蕾简体" panose="02000000000000000000" pitchFamily="2" charset="-122"/>
                <a:ea typeface="方正静蕾简体" panose="02000000000000000000" pitchFamily="2" charset="-122"/>
              </a:rPr>
              <a:t>蔡欣雨</a:t>
            </a:r>
            <a:endParaRPr lang="zh-CN" altLang="en-US" sz="2400" b="1" dirty="0">
              <a:solidFill>
                <a:srgbClr val="005790"/>
              </a:solidFill>
              <a:latin typeface="方正静蕾简体" panose="02000000000000000000" pitchFamily="2" charset="-122"/>
              <a:ea typeface="方正静蕾简体" panose="02000000000000000000" pitchFamily="2" charset="-122"/>
            </a:endParaRPr>
          </a:p>
        </p:txBody>
      </p:sp>
      <p:sp>
        <p:nvSpPr>
          <p:cNvPr id="100" name="Freeform 30"/>
          <p:cNvSpPr>
            <a:spLocks noEditPoints="1"/>
          </p:cNvSpPr>
          <p:nvPr/>
        </p:nvSpPr>
        <p:spPr bwMode="auto">
          <a:xfrm>
            <a:off x="8000609" y="2522340"/>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p>
            <a:endParaRPr lang="zh-CN" altLang="en-US">
              <a:solidFill>
                <a:srgbClr val="005790"/>
              </a:solidFill>
            </a:endParaRPr>
          </a:p>
        </p:txBody>
      </p:sp>
      <p:sp>
        <p:nvSpPr>
          <p:cNvPr id="101" name="矩形 100"/>
          <p:cNvSpPr/>
          <p:nvPr/>
        </p:nvSpPr>
        <p:spPr>
          <a:xfrm>
            <a:off x="2072194" y="4455625"/>
            <a:ext cx="1767417" cy="461665"/>
          </a:xfrm>
          <a:prstGeom prst="rect">
            <a:avLst/>
          </a:prstGeom>
        </p:spPr>
        <p:txBody>
          <a:bodyPr wrap="square">
            <a:spAutoFit/>
          </a:bodyPr>
          <a:p>
            <a:r>
              <a:rPr lang="zh-CN" altLang="en-US" sz="2400" b="1" dirty="0">
                <a:solidFill>
                  <a:srgbClr val="005790"/>
                </a:solidFill>
                <a:latin typeface="方正静蕾简体" panose="02000000000000000000" pitchFamily="2" charset="-122"/>
                <a:ea typeface="方正静蕾简体" panose="02000000000000000000" pitchFamily="2" charset="-122"/>
              </a:rPr>
              <a:t>钱帅成</a:t>
            </a:r>
            <a:endParaRPr lang="en-US" altLang="zh-CN" sz="2400" b="1" dirty="0">
              <a:solidFill>
                <a:srgbClr val="005790"/>
              </a:solidFill>
              <a:latin typeface="方正静蕾简体" panose="02000000000000000000" pitchFamily="2" charset="-122"/>
              <a:ea typeface="方正静蕾简体" panose="02000000000000000000" pitchFamily="2" charset="-122"/>
            </a:endParaRPr>
          </a:p>
        </p:txBody>
      </p:sp>
      <p:sp>
        <p:nvSpPr>
          <p:cNvPr id="102" name="Freeform 30"/>
          <p:cNvSpPr>
            <a:spLocks noEditPoints="1"/>
          </p:cNvSpPr>
          <p:nvPr/>
        </p:nvSpPr>
        <p:spPr bwMode="auto">
          <a:xfrm>
            <a:off x="1599530" y="4531460"/>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p>
            <a:endParaRPr lang="zh-CN" altLang="en-US">
              <a:solidFill>
                <a:srgbClr val="005790"/>
              </a:solidFill>
            </a:endParaRPr>
          </a:p>
        </p:txBody>
      </p:sp>
      <p:sp>
        <p:nvSpPr>
          <p:cNvPr id="103" name="矩形 102"/>
          <p:cNvSpPr/>
          <p:nvPr/>
        </p:nvSpPr>
        <p:spPr>
          <a:xfrm>
            <a:off x="5241069" y="4455625"/>
            <a:ext cx="1987715" cy="461665"/>
          </a:xfrm>
          <a:prstGeom prst="rect">
            <a:avLst/>
          </a:prstGeom>
        </p:spPr>
        <p:txBody>
          <a:bodyPr wrap="square">
            <a:spAutoFit/>
          </a:bodyPr>
          <a:p>
            <a:r>
              <a:rPr lang="zh-CN" altLang="en-US" sz="2400" b="1" dirty="0">
                <a:solidFill>
                  <a:srgbClr val="005790"/>
                </a:solidFill>
                <a:latin typeface="方正静蕾简体" panose="02000000000000000000" pitchFamily="2" charset="-122"/>
                <a:ea typeface="方正静蕾简体" panose="02000000000000000000" pitchFamily="2" charset="-122"/>
              </a:rPr>
              <a:t>司卿贺</a:t>
            </a:r>
            <a:endParaRPr lang="zh-CN" altLang="en-US" sz="2400" b="1" dirty="0">
              <a:solidFill>
                <a:srgbClr val="005790"/>
              </a:solidFill>
              <a:latin typeface="方正静蕾简体" panose="02000000000000000000" pitchFamily="2" charset="-122"/>
              <a:ea typeface="方正静蕾简体" panose="02000000000000000000" pitchFamily="2" charset="-122"/>
            </a:endParaRPr>
          </a:p>
        </p:txBody>
      </p:sp>
      <p:sp>
        <p:nvSpPr>
          <p:cNvPr id="104" name="Freeform 30"/>
          <p:cNvSpPr>
            <a:spLocks noEditPoints="1"/>
          </p:cNvSpPr>
          <p:nvPr/>
        </p:nvSpPr>
        <p:spPr bwMode="auto">
          <a:xfrm>
            <a:off x="4716452" y="4535774"/>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p>
            <a:endParaRPr lang="zh-CN" altLang="en-US">
              <a:solidFill>
                <a:srgbClr val="005790"/>
              </a:solidFill>
            </a:endParaRPr>
          </a:p>
        </p:txBody>
      </p:sp>
      <p:sp>
        <p:nvSpPr>
          <p:cNvPr id="105" name="矩形 104"/>
          <p:cNvSpPr/>
          <p:nvPr/>
        </p:nvSpPr>
        <p:spPr>
          <a:xfrm>
            <a:off x="8513462" y="4444719"/>
            <a:ext cx="1745881" cy="461665"/>
          </a:xfrm>
          <a:prstGeom prst="rect">
            <a:avLst/>
          </a:prstGeom>
        </p:spPr>
        <p:txBody>
          <a:bodyPr wrap="square">
            <a:spAutoFit/>
          </a:bodyPr>
          <a:p>
            <a:r>
              <a:rPr lang="zh-CN" altLang="en-US" sz="2400" b="1" dirty="0">
                <a:solidFill>
                  <a:srgbClr val="005790"/>
                </a:solidFill>
                <a:latin typeface="方正静蕾简体" panose="02000000000000000000" pitchFamily="2" charset="-122"/>
                <a:ea typeface="方正静蕾简体" panose="02000000000000000000" pitchFamily="2" charset="-122"/>
              </a:rPr>
              <a:t>张若庭</a:t>
            </a:r>
            <a:endParaRPr lang="zh-CN" altLang="en-US" sz="2400" b="1" dirty="0">
              <a:solidFill>
                <a:srgbClr val="005790"/>
              </a:solidFill>
              <a:latin typeface="方正静蕾简体" panose="02000000000000000000" pitchFamily="2" charset="-122"/>
              <a:ea typeface="方正静蕾简体" panose="02000000000000000000" pitchFamily="2" charset="-122"/>
            </a:endParaRPr>
          </a:p>
        </p:txBody>
      </p:sp>
      <p:sp>
        <p:nvSpPr>
          <p:cNvPr id="106" name="Freeform 30"/>
          <p:cNvSpPr>
            <a:spLocks noEditPoints="1"/>
          </p:cNvSpPr>
          <p:nvPr/>
        </p:nvSpPr>
        <p:spPr bwMode="auto">
          <a:xfrm>
            <a:off x="8000609" y="4524054"/>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p>
            <a:endParaRPr lang="zh-CN" altLang="en-US">
              <a:solidFill>
                <a:srgbClr val="00579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178" y="1126578"/>
            <a:ext cx="645531" cy="645531"/>
          </a:xfrm>
          <a:prstGeom prst="rect">
            <a:avLst/>
          </a:prstGeom>
        </p:spPr>
      </p:pic>
      <p:sp>
        <p:nvSpPr>
          <p:cNvPr id="3" name="文本框 2"/>
          <p:cNvSpPr txBox="1"/>
          <p:nvPr/>
        </p:nvSpPr>
        <p:spPr>
          <a:xfrm>
            <a:off x="839971" y="1064622"/>
            <a:ext cx="1689735" cy="768350"/>
          </a:xfrm>
          <a:prstGeom prst="rect">
            <a:avLst/>
          </a:prstGeom>
          <a:noFill/>
        </p:spPr>
        <p:txBody>
          <a:bodyPr wrap="none" rtlCol="0">
            <a:spAutoFit/>
          </a:bodyPr>
          <a:lstStyle/>
          <a:p>
            <a:r>
              <a:rPr lang="en-US" altLang="zh-CN" sz="4400" dirty="0" smtClean="0">
                <a:solidFill>
                  <a:srgbClr val="5F5F5F"/>
                </a:solidFill>
              </a:rPr>
              <a:t>Task 2</a:t>
            </a:r>
            <a:endParaRPr lang="zh-CN" altLang="en-US" sz="4400" dirty="0">
              <a:solidFill>
                <a:srgbClr val="5F5F5F"/>
              </a:solidFill>
            </a:endParaRPr>
          </a:p>
        </p:txBody>
      </p:sp>
      <p:sp>
        <p:nvSpPr>
          <p:cNvPr id="4" name="矩形 3"/>
          <p:cNvSpPr/>
          <p:nvPr/>
        </p:nvSpPr>
        <p:spPr>
          <a:xfrm>
            <a:off x="746878" y="752385"/>
            <a:ext cx="687705" cy="1198880"/>
          </a:xfrm>
          <a:prstGeom prst="rect">
            <a:avLst/>
          </a:prstGeom>
          <a:noFill/>
          <a:ln>
            <a:noFill/>
          </a:ln>
        </p:spPr>
        <p:txBody>
          <a:bodyPr wrap="none" lIns="91440" tIns="45720" rIns="91440" bIns="45720">
            <a:spAutoFit/>
          </a:bodyPr>
          <a:lstStyle/>
          <a:p>
            <a:pPr algn="ctr"/>
            <a:r>
              <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rPr>
              <a:t>T</a:t>
            </a:r>
            <a:endPar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endParaRPr>
          </a:p>
        </p:txBody>
      </p:sp>
      <p:sp>
        <p:nvSpPr>
          <p:cNvPr id="5" name="Freeform 5"/>
          <p:cNvSpPr>
            <a:spLocks noEditPoints="1"/>
          </p:cNvSpPr>
          <p:nvPr/>
        </p:nvSpPr>
        <p:spPr bwMode="auto">
          <a:xfrm>
            <a:off x="3223427" y="1246355"/>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cxnSp>
        <p:nvCxnSpPr>
          <p:cNvPr id="7" name="直接连接符 6"/>
          <p:cNvCxnSpPr/>
          <p:nvPr/>
        </p:nvCxnSpPr>
        <p:spPr>
          <a:xfrm>
            <a:off x="777590" y="2243092"/>
            <a:ext cx="1027079"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58465" y="1951339"/>
            <a:ext cx="3068320" cy="583565"/>
          </a:xfrm>
          <a:prstGeom prst="rect">
            <a:avLst/>
          </a:prstGeom>
          <a:noFill/>
        </p:spPr>
        <p:txBody>
          <a:bodyPr wrap="none" rtlCol="0">
            <a:spAutoFit/>
          </a:bodyPr>
          <a:lstStyle/>
          <a:p>
            <a:pPr algn="l"/>
            <a:r>
              <a:rPr lang="en-US" altLang="zh-CN" sz="3200" b="1" dirty="0" smtClean="0">
                <a:solidFill>
                  <a:srgbClr val="5F5F5F"/>
                </a:solidFill>
                <a:sym typeface="+mn-ea"/>
              </a:rPr>
              <a:t>Web项目建议书</a:t>
            </a:r>
            <a:endParaRPr lang="zh-CN" altLang="en-US" sz="3200" b="1" dirty="0">
              <a:solidFill>
                <a:srgbClr val="5F5F5F"/>
              </a:solidFill>
            </a:endParaRPr>
          </a:p>
        </p:txBody>
      </p:sp>
      <p:cxnSp>
        <p:nvCxnSpPr>
          <p:cNvPr id="17" name="直接连接符 16"/>
          <p:cNvCxnSpPr/>
          <p:nvPr/>
        </p:nvCxnSpPr>
        <p:spPr>
          <a:xfrm>
            <a:off x="2026121" y="5844298"/>
            <a:ext cx="717079" cy="0"/>
          </a:xfrm>
          <a:prstGeom prst="line">
            <a:avLst/>
          </a:prstGeom>
          <a:ln w="12700">
            <a:solidFill>
              <a:srgbClr val="A4E4FE"/>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6104872" y="828782"/>
            <a:ext cx="1249680" cy="460375"/>
          </a:xfrm>
          <a:prstGeom prst="rect">
            <a:avLst/>
          </a:prstGeom>
          <a:noFill/>
        </p:spPr>
        <p:txBody>
          <a:bodyPr wrap="none" rtlCol="0">
            <a:spAutoFit/>
          </a:bodyPr>
          <a:lstStyle/>
          <a:p>
            <a:r>
              <a:rPr lang="zh-CN" altLang="en-US" sz="2400" spc="-300" dirty="0">
                <a:solidFill>
                  <a:srgbClr val="005790"/>
                </a:solidFill>
                <a:latin typeface="+mn-ea"/>
              </a:rPr>
              <a:t>项目背景</a:t>
            </a:r>
            <a:endParaRPr lang="zh-CN" altLang="en-US" sz="2400" spc="-300" dirty="0">
              <a:solidFill>
                <a:srgbClr val="005790"/>
              </a:solidFill>
              <a:latin typeface="+mn-ea"/>
            </a:endParaRPr>
          </a:p>
        </p:txBody>
      </p:sp>
      <p:sp>
        <p:nvSpPr>
          <p:cNvPr id="72" name="文本框 71"/>
          <p:cNvSpPr txBox="1"/>
          <p:nvPr/>
        </p:nvSpPr>
        <p:spPr>
          <a:xfrm>
            <a:off x="5597525" y="1355725"/>
            <a:ext cx="5734050" cy="1168400"/>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黑体" panose="02010600040101010101" pitchFamily="2" charset="-122"/>
                <a:ea typeface="华文黑体" panose="02010600040101010101" pitchFamily="2" charset="-122"/>
              </a:defRPr>
            </a:lvl1pPr>
          </a:lstStyle>
          <a:p>
            <a:pPr algn="l"/>
            <a:r>
              <a:rPr lang="en-US" altLang="zh-CN" sz="1400" dirty="0">
                <a:solidFill>
                  <a:srgbClr val="005790"/>
                </a:solidFill>
                <a:latin typeface="+mn-ea"/>
                <a:ea typeface="+mn-ea"/>
                <a:cs typeface="+mn-ea"/>
              </a:rPr>
              <a:t>      </a:t>
            </a:r>
            <a:r>
              <a:rPr lang="zh-CN" altLang="en-US" sz="1400" dirty="0">
                <a:solidFill>
                  <a:srgbClr val="005790"/>
                </a:solidFill>
                <a:latin typeface="+mn-ea"/>
                <a:ea typeface="+mn-ea"/>
                <a:cs typeface="+mn-ea"/>
              </a:rPr>
              <a:t>在大学校园里，学生社团是学生课外活动的重要组成部分，涵盖兴趣、学术、公益等多个领域。然而，许多高校的社团管理仍依赖于 </a:t>
            </a:r>
            <a:r>
              <a:rPr lang="en-US" altLang="zh-CN" sz="1400" dirty="0">
                <a:solidFill>
                  <a:srgbClr val="005790"/>
                </a:solidFill>
                <a:latin typeface="+mn-ea"/>
                <a:ea typeface="+mn-ea"/>
                <a:cs typeface="+mn-ea"/>
              </a:rPr>
              <a:t>Excel </a:t>
            </a:r>
            <a:r>
              <a:rPr lang="zh-CN" altLang="en-US" sz="1400" dirty="0">
                <a:solidFill>
                  <a:srgbClr val="005790"/>
                </a:solidFill>
                <a:latin typeface="+mn-ea"/>
                <a:ea typeface="+mn-ea"/>
                <a:cs typeface="+mn-ea"/>
              </a:rPr>
              <a:t>记录、微信群</a:t>
            </a:r>
            <a:r>
              <a:rPr lang="en-US" altLang="zh-CN" sz="1400" dirty="0">
                <a:solidFill>
                  <a:srgbClr val="005790"/>
                </a:solidFill>
                <a:latin typeface="+mn-ea"/>
                <a:ea typeface="+mn-ea"/>
                <a:cs typeface="+mn-ea"/>
              </a:rPr>
              <a:t>/QQ</a:t>
            </a:r>
            <a:r>
              <a:rPr lang="zh-CN" altLang="en-US" sz="1400" dirty="0">
                <a:solidFill>
                  <a:srgbClr val="005790"/>
                </a:solidFill>
                <a:latin typeface="+mn-ea"/>
                <a:ea typeface="+mn-ea"/>
                <a:cs typeface="+mn-ea"/>
              </a:rPr>
              <a:t>群 通知、线下报名 等方式，效率低下，难以满足现代化管理需求。</a:t>
            </a:r>
            <a:endParaRPr lang="zh-CN" altLang="en-US" sz="1400" dirty="0">
              <a:solidFill>
                <a:srgbClr val="005790"/>
              </a:solidFill>
              <a:latin typeface="+mn-ea"/>
              <a:ea typeface="+mn-ea"/>
              <a:cs typeface="+mn-ea"/>
            </a:endParaRPr>
          </a:p>
        </p:txBody>
      </p:sp>
      <p:sp>
        <p:nvSpPr>
          <p:cNvPr id="81" name="文本框 80"/>
          <p:cNvSpPr txBox="1"/>
          <p:nvPr/>
        </p:nvSpPr>
        <p:spPr>
          <a:xfrm>
            <a:off x="6104973" y="2794972"/>
            <a:ext cx="1249680" cy="460375"/>
          </a:xfrm>
          <a:prstGeom prst="rect">
            <a:avLst/>
          </a:prstGeom>
          <a:noFill/>
        </p:spPr>
        <p:txBody>
          <a:bodyPr wrap="none" rtlCol="0">
            <a:spAutoFit/>
          </a:bodyPr>
          <a:lstStyle/>
          <a:p>
            <a:r>
              <a:rPr lang="zh-CN" altLang="en-US" sz="2400" spc="-300" dirty="0">
                <a:solidFill>
                  <a:srgbClr val="005790"/>
                </a:solidFill>
                <a:latin typeface="+mn-ea"/>
              </a:rPr>
              <a:t>项目目标</a:t>
            </a:r>
            <a:endParaRPr lang="zh-CN" altLang="en-US" sz="2400" spc="-300" dirty="0">
              <a:solidFill>
                <a:srgbClr val="005790"/>
              </a:solidFill>
              <a:latin typeface="+mn-ea"/>
            </a:endParaRPr>
          </a:p>
        </p:txBody>
      </p:sp>
      <p:sp>
        <p:nvSpPr>
          <p:cNvPr id="83" name="文本框 82"/>
          <p:cNvSpPr txBox="1"/>
          <p:nvPr/>
        </p:nvSpPr>
        <p:spPr>
          <a:xfrm>
            <a:off x="5597525" y="3296920"/>
            <a:ext cx="5733415" cy="899160"/>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黑体" panose="02010600040101010101" pitchFamily="2" charset="-122"/>
                <a:ea typeface="华文黑体" panose="02010600040101010101" pitchFamily="2" charset="-122"/>
              </a:defRPr>
            </a:lvl1pPr>
          </a:lstStyle>
          <a:p>
            <a:pPr algn="l"/>
            <a:r>
              <a:rPr lang="zh-CN" altLang="en-US" sz="1400" dirty="0">
                <a:solidFill>
                  <a:srgbClr val="005790"/>
                </a:solidFill>
                <a:latin typeface="+mn-lt"/>
                <a:ea typeface="+mn-lt"/>
                <a:cs typeface="+mn-lt"/>
              </a:rPr>
              <a:t>本项目旨在开发一款 基于前后端分离架构的大学生社团管理系统，提供社团管理、活动组织、成员管理、经费管理、通知公告等功能，提高管理效率，方便学生参与。</a:t>
            </a:r>
            <a:endParaRPr lang="zh-CN" altLang="en-US" sz="1400" dirty="0">
              <a:solidFill>
                <a:srgbClr val="005790"/>
              </a:solidFill>
              <a:latin typeface="+mn-lt"/>
              <a:ea typeface="+mn-lt"/>
              <a:cs typeface="+mn-lt"/>
            </a:endParaRPr>
          </a:p>
        </p:txBody>
      </p:sp>
      <p:sp>
        <p:nvSpPr>
          <p:cNvPr id="396" name="Freeform 30"/>
          <p:cNvSpPr>
            <a:spLocks noEditPoints="1"/>
          </p:cNvSpPr>
          <p:nvPr/>
        </p:nvSpPr>
        <p:spPr bwMode="auto">
          <a:xfrm>
            <a:off x="5597919" y="828520"/>
            <a:ext cx="431511" cy="417768"/>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p>
            <a:endParaRPr lang="zh-CN" altLang="en-US" sz="1600">
              <a:solidFill>
                <a:srgbClr val="005790"/>
              </a:solidFill>
            </a:endParaRPr>
          </a:p>
        </p:txBody>
      </p:sp>
      <p:sp>
        <p:nvSpPr>
          <p:cNvPr id="397" name="Freeform 30"/>
          <p:cNvSpPr>
            <a:spLocks noEditPoints="1"/>
          </p:cNvSpPr>
          <p:nvPr/>
        </p:nvSpPr>
        <p:spPr bwMode="auto">
          <a:xfrm>
            <a:off x="5598019" y="2760785"/>
            <a:ext cx="431511" cy="417768"/>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numCol="1" anchor="t" anchorCtr="0" compatLnSpc="1"/>
          <a:lstStyle/>
          <a:p>
            <a:endParaRPr lang="zh-CN" altLang="en-US" sz="1600">
              <a:solidFill>
                <a:srgbClr val="005790"/>
              </a:solidFill>
            </a:endParaRPr>
          </a:p>
        </p:txBody>
      </p:sp>
      <p:sp>
        <p:nvSpPr>
          <p:cNvPr id="20" name="文本框 19"/>
          <p:cNvSpPr txBox="1"/>
          <p:nvPr/>
        </p:nvSpPr>
        <p:spPr>
          <a:xfrm>
            <a:off x="6138628" y="4546728"/>
            <a:ext cx="982980" cy="460375"/>
          </a:xfrm>
          <a:prstGeom prst="rect">
            <a:avLst/>
          </a:prstGeom>
          <a:noFill/>
        </p:spPr>
        <p:txBody>
          <a:bodyPr wrap="none" rtlCol="0">
            <a:spAutoFit/>
          </a:bodyPr>
          <a:lstStyle/>
          <a:p>
            <a:r>
              <a:rPr lang="zh-CN" altLang="en-US" sz="2400" spc="-300" dirty="0">
                <a:solidFill>
                  <a:srgbClr val="005790"/>
                </a:solidFill>
                <a:latin typeface="+mn-ea"/>
              </a:rPr>
              <a:t>技术栈</a:t>
            </a:r>
            <a:endParaRPr lang="zh-CN" altLang="en-US" sz="2400" spc="-300" dirty="0">
              <a:solidFill>
                <a:srgbClr val="005790"/>
              </a:solidFill>
              <a:latin typeface="+mn-ea"/>
            </a:endParaRPr>
          </a:p>
        </p:txBody>
      </p:sp>
      <p:sp>
        <p:nvSpPr>
          <p:cNvPr id="21" name="文本框 20"/>
          <p:cNvSpPr txBox="1"/>
          <p:nvPr/>
        </p:nvSpPr>
        <p:spPr>
          <a:xfrm>
            <a:off x="5598160" y="5053330"/>
            <a:ext cx="5734685" cy="1168400"/>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黑体" panose="02010600040101010101" pitchFamily="2" charset="-122"/>
                <a:ea typeface="华文黑体" panose="02010600040101010101" pitchFamily="2" charset="-122"/>
              </a:defRPr>
            </a:lvl1pPr>
          </a:lstStyle>
          <a:p>
            <a:pPr algn="l"/>
            <a:r>
              <a:rPr lang="zh-CN" altLang="en-US" sz="1400" dirty="0">
                <a:solidFill>
                  <a:srgbClr val="005790"/>
                </a:solidFill>
                <a:latin typeface="+mn-ea"/>
                <a:ea typeface="+mn-ea"/>
                <a:cs typeface="+mn-ea"/>
              </a:rPr>
              <a:t>前端：</a:t>
            </a:r>
            <a:r>
              <a:rPr lang="en-US" altLang="zh-CN" sz="1400" dirty="0">
                <a:solidFill>
                  <a:srgbClr val="005790"/>
                </a:solidFill>
                <a:latin typeface="+mn-ea"/>
                <a:ea typeface="+mn-ea"/>
                <a:cs typeface="+mn-ea"/>
              </a:rPr>
              <a:t>Vue 3.2</a:t>
            </a:r>
            <a:r>
              <a:rPr lang="zh-CN" altLang="en-US" sz="1400" dirty="0">
                <a:solidFill>
                  <a:srgbClr val="005790"/>
                </a:solidFill>
                <a:latin typeface="+mn-ea"/>
                <a:ea typeface="+mn-ea"/>
                <a:cs typeface="+mn-ea"/>
              </a:rPr>
              <a:t>、</a:t>
            </a:r>
            <a:r>
              <a:rPr lang="en-US" altLang="zh-CN" sz="1400" dirty="0">
                <a:solidFill>
                  <a:srgbClr val="005790"/>
                </a:solidFill>
                <a:latin typeface="+mn-ea"/>
                <a:ea typeface="+mn-ea"/>
                <a:cs typeface="+mn-ea"/>
              </a:rPr>
              <a:t>TypeScript</a:t>
            </a:r>
            <a:r>
              <a:rPr lang="zh-CN" altLang="en-US" sz="1400" dirty="0">
                <a:solidFill>
                  <a:srgbClr val="005790"/>
                </a:solidFill>
                <a:latin typeface="+mn-ea"/>
                <a:ea typeface="+mn-ea"/>
                <a:cs typeface="+mn-ea"/>
              </a:rPr>
              <a:t>、</a:t>
            </a:r>
            <a:r>
              <a:rPr lang="en-US" altLang="zh-CN" sz="1400" dirty="0">
                <a:solidFill>
                  <a:srgbClr val="005790"/>
                </a:solidFill>
                <a:latin typeface="+mn-ea"/>
                <a:ea typeface="+mn-ea"/>
                <a:cs typeface="+mn-ea"/>
              </a:rPr>
              <a:t>Element Plus</a:t>
            </a:r>
            <a:r>
              <a:rPr lang="zh-CN" altLang="en-US" sz="1400" dirty="0">
                <a:solidFill>
                  <a:srgbClr val="005790"/>
                </a:solidFill>
                <a:latin typeface="+mn-ea"/>
                <a:ea typeface="+mn-ea"/>
                <a:cs typeface="+mn-ea"/>
              </a:rPr>
              <a:t>、</a:t>
            </a:r>
            <a:r>
              <a:rPr lang="en-US" altLang="zh-CN" sz="1400" dirty="0" err="1">
                <a:solidFill>
                  <a:srgbClr val="005790"/>
                </a:solidFill>
                <a:latin typeface="+mn-ea"/>
                <a:ea typeface="+mn-ea"/>
                <a:cs typeface="+mn-ea"/>
              </a:rPr>
              <a:t>Pinia</a:t>
            </a:r>
            <a:r>
              <a:rPr lang="zh-CN" altLang="en-US" sz="1400" dirty="0">
                <a:solidFill>
                  <a:srgbClr val="005790"/>
                </a:solidFill>
                <a:latin typeface="+mn-ea"/>
                <a:ea typeface="+mn-ea"/>
                <a:cs typeface="+mn-ea"/>
              </a:rPr>
              <a:t>、</a:t>
            </a:r>
            <a:r>
              <a:rPr lang="en-US" altLang="zh-CN" sz="1400" dirty="0">
                <a:solidFill>
                  <a:srgbClr val="005790"/>
                </a:solidFill>
                <a:latin typeface="+mn-ea"/>
                <a:ea typeface="+mn-ea"/>
                <a:cs typeface="+mn-ea"/>
              </a:rPr>
              <a:t>Vue Router</a:t>
            </a:r>
            <a:r>
              <a:rPr lang="zh-CN" altLang="en-US" sz="1400" dirty="0">
                <a:solidFill>
                  <a:srgbClr val="005790"/>
                </a:solidFill>
                <a:latin typeface="+mn-ea"/>
                <a:ea typeface="+mn-ea"/>
                <a:cs typeface="+mn-ea"/>
              </a:rPr>
              <a:t>、</a:t>
            </a:r>
            <a:r>
              <a:rPr lang="en-US" altLang="zh-CN" sz="1400" dirty="0">
                <a:solidFill>
                  <a:srgbClr val="005790"/>
                </a:solidFill>
                <a:latin typeface="+mn-ea"/>
                <a:ea typeface="+mn-ea"/>
                <a:cs typeface="+mn-ea"/>
              </a:rPr>
              <a:t>Vite</a:t>
            </a:r>
            <a:endParaRPr lang="en-US" altLang="zh-CN" sz="1400" dirty="0">
              <a:solidFill>
                <a:srgbClr val="005790"/>
              </a:solidFill>
              <a:latin typeface="+mn-ea"/>
              <a:ea typeface="+mn-ea"/>
              <a:cs typeface="+mn-ea"/>
            </a:endParaRPr>
          </a:p>
          <a:p>
            <a:pPr algn="l"/>
            <a:r>
              <a:rPr lang="zh-CN" altLang="en-US" sz="1400" dirty="0">
                <a:solidFill>
                  <a:srgbClr val="005790"/>
                </a:solidFill>
                <a:latin typeface="+mn-ea"/>
                <a:ea typeface="+mn-ea"/>
                <a:cs typeface="+mn-ea"/>
              </a:rPr>
              <a:t>后端：</a:t>
            </a:r>
            <a:r>
              <a:rPr lang="en-US" altLang="zh-CN" sz="1400" dirty="0">
                <a:solidFill>
                  <a:srgbClr val="005790"/>
                </a:solidFill>
                <a:latin typeface="+mn-ea"/>
                <a:ea typeface="+mn-ea"/>
                <a:cs typeface="+mn-ea"/>
              </a:rPr>
              <a:t>Spring Boot</a:t>
            </a:r>
            <a:r>
              <a:rPr lang="zh-CN" altLang="en-US" sz="1400" dirty="0">
                <a:solidFill>
                  <a:srgbClr val="005790"/>
                </a:solidFill>
                <a:latin typeface="+mn-ea"/>
                <a:ea typeface="+mn-ea"/>
                <a:cs typeface="+mn-ea"/>
              </a:rPr>
              <a:t>、</a:t>
            </a:r>
            <a:r>
              <a:rPr lang="en-US" altLang="zh-CN" sz="1400" dirty="0">
                <a:solidFill>
                  <a:srgbClr val="005790"/>
                </a:solidFill>
                <a:latin typeface="+mn-ea"/>
                <a:ea typeface="+mn-ea"/>
                <a:cs typeface="+mn-ea"/>
              </a:rPr>
              <a:t>Spring Security</a:t>
            </a:r>
            <a:r>
              <a:rPr lang="zh-CN" altLang="en-US" sz="1400" dirty="0">
                <a:solidFill>
                  <a:srgbClr val="005790"/>
                </a:solidFill>
                <a:latin typeface="+mn-ea"/>
                <a:ea typeface="+mn-ea"/>
                <a:cs typeface="+mn-ea"/>
              </a:rPr>
              <a:t>（</a:t>
            </a:r>
            <a:r>
              <a:rPr lang="en-US" altLang="zh-CN" sz="1400" dirty="0">
                <a:solidFill>
                  <a:srgbClr val="005790"/>
                </a:solidFill>
                <a:latin typeface="+mn-ea"/>
                <a:ea typeface="+mn-ea"/>
                <a:cs typeface="+mn-ea"/>
              </a:rPr>
              <a:t>JWT </a:t>
            </a:r>
            <a:r>
              <a:rPr lang="zh-CN" altLang="en-US" sz="1400" dirty="0">
                <a:solidFill>
                  <a:srgbClr val="005790"/>
                </a:solidFill>
                <a:latin typeface="+mn-ea"/>
                <a:ea typeface="+mn-ea"/>
                <a:cs typeface="+mn-ea"/>
              </a:rPr>
              <a:t>认证）、</a:t>
            </a:r>
            <a:r>
              <a:rPr lang="en-US" altLang="zh-CN" sz="1400" dirty="0">
                <a:solidFill>
                  <a:srgbClr val="005790"/>
                </a:solidFill>
                <a:latin typeface="+mn-ea"/>
                <a:ea typeface="+mn-ea"/>
                <a:cs typeface="+mn-ea"/>
              </a:rPr>
              <a:t>Spring Data JPA</a:t>
            </a:r>
            <a:r>
              <a:rPr lang="zh-CN" altLang="en-US" sz="1400" dirty="0">
                <a:solidFill>
                  <a:srgbClr val="005790"/>
                </a:solidFill>
                <a:latin typeface="+mn-ea"/>
                <a:ea typeface="+mn-ea"/>
                <a:cs typeface="+mn-ea"/>
              </a:rPr>
              <a:t>、</a:t>
            </a:r>
            <a:r>
              <a:rPr lang="en-US" altLang="zh-CN" sz="1400" dirty="0">
                <a:solidFill>
                  <a:srgbClr val="005790"/>
                </a:solidFill>
                <a:latin typeface="+mn-ea"/>
                <a:ea typeface="+mn-ea"/>
                <a:cs typeface="+mn-ea"/>
              </a:rPr>
              <a:t>MySQL</a:t>
            </a:r>
            <a:endParaRPr lang="en-US" altLang="zh-CN" sz="1400" dirty="0">
              <a:solidFill>
                <a:srgbClr val="005790"/>
              </a:solidFill>
              <a:latin typeface="+mn-ea"/>
              <a:ea typeface="+mn-ea"/>
              <a:cs typeface="+mn-ea"/>
            </a:endParaRPr>
          </a:p>
          <a:p>
            <a:pPr algn="l"/>
            <a:r>
              <a:rPr lang="zh-CN" altLang="en-US" sz="1400" dirty="0">
                <a:solidFill>
                  <a:srgbClr val="005790"/>
                </a:solidFill>
                <a:latin typeface="+mn-ea"/>
                <a:ea typeface="+mn-ea"/>
                <a:cs typeface="+mn-ea"/>
              </a:rPr>
              <a:t>部署：</a:t>
            </a:r>
            <a:r>
              <a:rPr lang="en-US" altLang="zh-CN" sz="1400" dirty="0">
                <a:solidFill>
                  <a:srgbClr val="005790"/>
                </a:solidFill>
                <a:latin typeface="+mn-ea"/>
                <a:ea typeface="+mn-ea"/>
                <a:cs typeface="+mn-ea"/>
              </a:rPr>
              <a:t>Nginx + Docker + </a:t>
            </a:r>
            <a:r>
              <a:rPr lang="zh-CN" altLang="en-US" sz="1400" dirty="0">
                <a:solidFill>
                  <a:srgbClr val="005790"/>
                </a:solidFill>
                <a:latin typeface="+mn-ea"/>
                <a:ea typeface="+mn-ea"/>
                <a:cs typeface="+mn-ea"/>
              </a:rPr>
              <a:t>云服务器</a:t>
            </a:r>
            <a:endParaRPr lang="zh-CN" altLang="en-US" sz="1400" dirty="0">
              <a:solidFill>
                <a:srgbClr val="005790"/>
              </a:solidFill>
              <a:latin typeface="+mn-ea"/>
              <a:ea typeface="+mn-ea"/>
              <a:cs typeface="+mn-ea"/>
            </a:endParaRPr>
          </a:p>
        </p:txBody>
      </p:sp>
      <p:sp>
        <p:nvSpPr>
          <p:cNvPr id="22" name="Freeform 30"/>
          <p:cNvSpPr>
            <a:spLocks noEditPoints="1"/>
          </p:cNvSpPr>
          <p:nvPr/>
        </p:nvSpPr>
        <p:spPr bwMode="auto">
          <a:xfrm>
            <a:off x="5598019" y="4546405"/>
            <a:ext cx="431511" cy="417768"/>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numCol="1" anchor="t" anchorCtr="0" compatLnSpc="1"/>
          <a:p>
            <a:endParaRPr lang="zh-CN" altLang="en-US" sz="1600">
              <a:solidFill>
                <a:srgbClr val="005790"/>
              </a:solidFill>
            </a:endParaRPr>
          </a:p>
        </p:txBody>
      </p:sp>
      <p:pic>
        <p:nvPicPr>
          <p:cNvPr id="24" name="图片 23"/>
          <p:cNvPicPr>
            <a:picLocks noChangeAspect="1"/>
          </p:cNvPicPr>
          <p:nvPr/>
        </p:nvPicPr>
        <p:blipFill>
          <a:blip r:embed="rId2"/>
          <a:stretch>
            <a:fillRect/>
          </a:stretch>
        </p:blipFill>
        <p:spPr>
          <a:xfrm>
            <a:off x="1403985" y="2997200"/>
            <a:ext cx="3115310" cy="31153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039468" y="1409972"/>
            <a:ext cx="1027079"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137917" y="1126383"/>
            <a:ext cx="3474720" cy="583565"/>
          </a:xfrm>
          <a:prstGeom prst="rect">
            <a:avLst/>
          </a:prstGeom>
          <a:noFill/>
        </p:spPr>
        <p:txBody>
          <a:bodyPr wrap="none" rtlCol="0">
            <a:spAutoFit/>
          </a:bodyPr>
          <a:lstStyle/>
          <a:p>
            <a:pPr algn="r"/>
            <a:r>
              <a:rPr lang="en-US" altLang="zh-CN" sz="3200" b="1" dirty="0" smtClean="0">
                <a:solidFill>
                  <a:srgbClr val="5F5F5F"/>
                </a:solidFill>
                <a:sym typeface="+mn-ea"/>
              </a:rPr>
              <a:t>Web项目需求文档</a:t>
            </a:r>
            <a:endParaRPr lang="en-US" altLang="zh-CN" sz="3200" b="1" dirty="0" smtClean="0">
              <a:solidFill>
                <a:srgbClr val="5F5F5F"/>
              </a:solidFill>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178" y="1126578"/>
            <a:ext cx="645531" cy="645531"/>
          </a:xfrm>
          <a:prstGeom prst="rect">
            <a:avLst/>
          </a:prstGeom>
        </p:spPr>
      </p:pic>
      <p:sp>
        <p:nvSpPr>
          <p:cNvPr id="14" name="文本框 13"/>
          <p:cNvSpPr txBox="1"/>
          <p:nvPr/>
        </p:nvSpPr>
        <p:spPr>
          <a:xfrm>
            <a:off x="839971" y="1064622"/>
            <a:ext cx="1689735" cy="768350"/>
          </a:xfrm>
          <a:prstGeom prst="rect">
            <a:avLst/>
          </a:prstGeom>
          <a:noFill/>
        </p:spPr>
        <p:txBody>
          <a:bodyPr wrap="none" rtlCol="0">
            <a:spAutoFit/>
          </a:bodyPr>
          <a:lstStyle/>
          <a:p>
            <a:r>
              <a:rPr lang="en-US" altLang="zh-CN" sz="4400" dirty="0">
                <a:solidFill>
                  <a:srgbClr val="5F5F5F"/>
                </a:solidFill>
              </a:rPr>
              <a:t>Task 3</a:t>
            </a:r>
            <a:endParaRPr lang="en-US" altLang="zh-CN" sz="4400" dirty="0">
              <a:solidFill>
                <a:srgbClr val="5F5F5F"/>
              </a:solidFill>
            </a:endParaRPr>
          </a:p>
        </p:txBody>
      </p:sp>
      <p:sp>
        <p:nvSpPr>
          <p:cNvPr id="15" name="矩形 14"/>
          <p:cNvSpPr/>
          <p:nvPr/>
        </p:nvSpPr>
        <p:spPr>
          <a:xfrm>
            <a:off x="746878" y="752385"/>
            <a:ext cx="687705" cy="1198880"/>
          </a:xfrm>
          <a:prstGeom prst="rect">
            <a:avLst/>
          </a:prstGeom>
          <a:noFill/>
          <a:ln>
            <a:noFill/>
          </a:ln>
        </p:spPr>
        <p:txBody>
          <a:bodyPr wrap="none" lIns="91440" tIns="45720" rIns="91440" bIns="45720">
            <a:spAutoFit/>
          </a:bodyPr>
          <a:lstStyle/>
          <a:p>
            <a:pPr algn="ctr"/>
            <a:r>
              <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rPr>
              <a:t>T</a:t>
            </a:r>
            <a:endParaRPr lang="en-US" altLang="zh-CN" sz="7200" b="1" cap="none" spc="0" dirty="0">
              <a:ln w="12700" cmpd="sng">
                <a:noFill/>
                <a:prstDash val="solid"/>
              </a:ln>
              <a:gradFill>
                <a:gsLst>
                  <a:gs pos="40000">
                    <a:srgbClr val="58CEFE">
                      <a:alpha val="55000"/>
                    </a:srgbClr>
                  </a:gs>
                  <a:gs pos="100000">
                    <a:srgbClr val="7C2EDA">
                      <a:alpha val="79000"/>
                    </a:srgbClr>
                  </a:gs>
                </a:gsLst>
                <a:lin ang="18000000" scaled="0"/>
              </a:gradFill>
              <a:effectLst/>
            </a:endParaRPr>
          </a:p>
        </p:txBody>
      </p:sp>
      <p:sp>
        <p:nvSpPr>
          <p:cNvPr id="16" name="Freeform 5"/>
          <p:cNvSpPr>
            <a:spLocks noEditPoints="1"/>
          </p:cNvSpPr>
          <p:nvPr/>
        </p:nvSpPr>
        <p:spPr bwMode="auto">
          <a:xfrm>
            <a:off x="8025932" y="1149835"/>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cxnSp>
        <p:nvCxnSpPr>
          <p:cNvPr id="21" name="直接连接符 20"/>
          <p:cNvCxnSpPr/>
          <p:nvPr/>
        </p:nvCxnSpPr>
        <p:spPr>
          <a:xfrm>
            <a:off x="9508238" y="5959772"/>
            <a:ext cx="717079" cy="0"/>
          </a:xfrm>
          <a:prstGeom prst="line">
            <a:avLst/>
          </a:prstGeom>
          <a:ln w="12700">
            <a:solidFill>
              <a:srgbClr val="A4E4FE"/>
            </a:solidFill>
          </a:ln>
        </p:spPr>
        <p:style>
          <a:lnRef idx="1">
            <a:schemeClr val="accent1"/>
          </a:lnRef>
          <a:fillRef idx="0">
            <a:schemeClr val="accent1"/>
          </a:fillRef>
          <a:effectRef idx="0">
            <a:schemeClr val="accent1"/>
          </a:effectRef>
          <a:fontRef idx="minor">
            <a:schemeClr val="tx1"/>
          </a:fontRef>
        </p:style>
      </p:cxnSp>
      <p:sp>
        <p:nvSpPr>
          <p:cNvPr id="3" name="任意多边形 2"/>
          <p:cNvSpPr/>
          <p:nvPr>
            <p:custDataLst>
              <p:tags r:id="rId2"/>
            </p:custDataLst>
          </p:nvPr>
        </p:nvSpPr>
        <p:spPr>
          <a:xfrm rot="10800000">
            <a:off x="1376613" y="2090041"/>
            <a:ext cx="2436434" cy="3617596"/>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solidFill>
                <a:srgbClr val="005790"/>
              </a:solidFill>
            </a:endParaRPr>
          </a:p>
        </p:txBody>
      </p:sp>
      <p:sp>
        <p:nvSpPr>
          <p:cNvPr id="4" name="矩形 3"/>
          <p:cNvSpPr/>
          <p:nvPr>
            <p:custDataLst>
              <p:tags r:id="rId3"/>
            </p:custDataLst>
          </p:nvPr>
        </p:nvSpPr>
        <p:spPr>
          <a:xfrm>
            <a:off x="1536011" y="3743167"/>
            <a:ext cx="2176454" cy="1021433"/>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a:spAutoFit/>
          </a:bodyPr>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管理所有社团信息</a:t>
            </a:r>
            <a:endParaRPr lang="zh-CN" altLang="en-US" sz="1600" dirty="0">
              <a:solidFill>
                <a:srgbClr val="005790"/>
              </a:solidFill>
              <a:latin typeface="方正静蕾简体" panose="02000000000000000000" pitchFamily="2" charset="-122"/>
              <a:ea typeface="方正静蕾简体" panose="02000000000000000000" pitchFamily="2" charset="-122"/>
            </a:endParaRPr>
          </a:p>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监督社团活动</a:t>
            </a:r>
            <a:endParaRPr lang="zh-CN" altLang="en-US" sz="1600" dirty="0">
              <a:solidFill>
                <a:srgbClr val="005790"/>
              </a:solidFill>
              <a:latin typeface="方正静蕾简体" panose="02000000000000000000" pitchFamily="2" charset="-122"/>
              <a:ea typeface="方正静蕾简体" panose="02000000000000000000" pitchFamily="2" charset="-122"/>
            </a:endParaRPr>
          </a:p>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处理违规社团</a:t>
            </a:r>
            <a:endParaRPr lang="zh-CN" altLang="en-US" sz="1600" dirty="0">
              <a:solidFill>
                <a:srgbClr val="005790"/>
              </a:solidFill>
              <a:latin typeface="方正静蕾简体" panose="02000000000000000000" pitchFamily="2" charset="-122"/>
              <a:ea typeface="方正静蕾简体" panose="02000000000000000000" pitchFamily="2" charset="-122"/>
            </a:endParaRPr>
          </a:p>
        </p:txBody>
      </p:sp>
      <p:sp>
        <p:nvSpPr>
          <p:cNvPr id="5" name="矩形 4"/>
          <p:cNvSpPr/>
          <p:nvPr>
            <p:custDataLst>
              <p:tags r:id="rId4"/>
            </p:custDataLst>
          </p:nvPr>
        </p:nvSpPr>
        <p:spPr>
          <a:xfrm>
            <a:off x="1843128" y="2469128"/>
            <a:ext cx="1496525" cy="1200329"/>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a:spAutoFit/>
          </a:bodyPr>
          <a:p>
            <a:r>
              <a:rPr lang="zh-CN" altLang="en-US" sz="2400" b="1" dirty="0">
                <a:solidFill>
                  <a:srgbClr val="005790"/>
                </a:solidFill>
                <a:latin typeface="方正静蕾简体" panose="02000000000000000000" pitchFamily="2" charset="-122"/>
                <a:ea typeface="方正静蕾简体" panose="02000000000000000000" pitchFamily="2" charset="-122"/>
              </a:rPr>
              <a:t>超级管理员（学校管理部门）</a:t>
            </a:r>
            <a:endParaRPr lang="en-US" altLang="zh-CN" sz="2400" b="1" dirty="0">
              <a:solidFill>
                <a:srgbClr val="005790"/>
              </a:solidFill>
              <a:latin typeface="方正静蕾简体" panose="02000000000000000000" pitchFamily="2" charset="-122"/>
              <a:ea typeface="方正静蕾简体" panose="02000000000000000000" pitchFamily="2" charset="-122"/>
            </a:endParaRPr>
          </a:p>
        </p:txBody>
      </p:sp>
      <p:sp>
        <p:nvSpPr>
          <p:cNvPr id="17" name="Freeform 30"/>
          <p:cNvSpPr>
            <a:spLocks noEditPoints="1"/>
          </p:cNvSpPr>
          <p:nvPr>
            <p:custDataLst>
              <p:tags r:id="rId5"/>
            </p:custDataLst>
          </p:nvPr>
        </p:nvSpPr>
        <p:spPr bwMode="auto">
          <a:xfrm>
            <a:off x="1606450" y="2530776"/>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numCol="1" anchor="t" anchorCtr="0" compatLnSpc="1"/>
          <a:p>
            <a:endParaRPr lang="zh-CN" altLang="en-US">
              <a:solidFill>
                <a:srgbClr val="005790"/>
              </a:solidFill>
            </a:endParaRPr>
          </a:p>
        </p:txBody>
      </p:sp>
      <p:sp>
        <p:nvSpPr>
          <p:cNvPr id="19" name="任意多边形 18"/>
          <p:cNvSpPr/>
          <p:nvPr>
            <p:custDataLst>
              <p:tags r:id="rId6"/>
            </p:custDataLst>
          </p:nvPr>
        </p:nvSpPr>
        <p:spPr>
          <a:xfrm rot="10800000">
            <a:off x="4837078" y="2090041"/>
            <a:ext cx="2436434" cy="3617596"/>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solidFill>
                <a:srgbClr val="005790"/>
              </a:solidFill>
            </a:endParaRPr>
          </a:p>
        </p:txBody>
      </p:sp>
      <p:sp>
        <p:nvSpPr>
          <p:cNvPr id="22" name="矩形 21"/>
          <p:cNvSpPr/>
          <p:nvPr>
            <p:custDataLst>
              <p:tags r:id="rId7"/>
            </p:custDataLst>
          </p:nvPr>
        </p:nvSpPr>
        <p:spPr>
          <a:xfrm>
            <a:off x="4996476" y="3743167"/>
            <a:ext cx="2176454" cy="1341521"/>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a:spAutoFit/>
          </a:bodyPr>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申请创建社团</a:t>
            </a:r>
            <a:endParaRPr lang="zh-CN" altLang="en-US" sz="1600" dirty="0">
              <a:solidFill>
                <a:srgbClr val="005790"/>
              </a:solidFill>
              <a:latin typeface="方正静蕾简体" panose="02000000000000000000" pitchFamily="2" charset="-122"/>
              <a:ea typeface="方正静蕾简体" panose="02000000000000000000" pitchFamily="2" charset="-122"/>
            </a:endParaRPr>
          </a:p>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发布活动、管理成员</a:t>
            </a:r>
            <a:endParaRPr lang="zh-CN" altLang="en-US" sz="1600" dirty="0">
              <a:solidFill>
                <a:srgbClr val="005790"/>
              </a:solidFill>
              <a:latin typeface="方正静蕾简体" panose="02000000000000000000" pitchFamily="2" charset="-122"/>
              <a:ea typeface="方正静蕾简体" panose="02000000000000000000" pitchFamily="2" charset="-122"/>
            </a:endParaRPr>
          </a:p>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维护社团公告</a:t>
            </a:r>
            <a:endParaRPr lang="zh-CN" altLang="en-US" sz="1600" dirty="0">
              <a:solidFill>
                <a:srgbClr val="005790"/>
              </a:solidFill>
              <a:latin typeface="方正静蕾简体" panose="02000000000000000000" pitchFamily="2" charset="-122"/>
              <a:ea typeface="方正静蕾简体" panose="02000000000000000000" pitchFamily="2" charset="-122"/>
            </a:endParaRPr>
          </a:p>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管理社团经费</a:t>
            </a:r>
            <a:endParaRPr lang="zh-CN" altLang="en-US" sz="1600" dirty="0">
              <a:solidFill>
                <a:srgbClr val="005790"/>
              </a:solidFill>
              <a:latin typeface="方正静蕾简体" panose="02000000000000000000" pitchFamily="2" charset="-122"/>
              <a:ea typeface="方正静蕾简体" panose="02000000000000000000" pitchFamily="2" charset="-122"/>
            </a:endParaRPr>
          </a:p>
        </p:txBody>
      </p:sp>
      <p:sp>
        <p:nvSpPr>
          <p:cNvPr id="23" name="矩形 22"/>
          <p:cNvSpPr/>
          <p:nvPr>
            <p:custDataLst>
              <p:tags r:id="rId8"/>
            </p:custDataLst>
          </p:nvPr>
        </p:nvSpPr>
        <p:spPr>
          <a:xfrm>
            <a:off x="5307031" y="2469128"/>
            <a:ext cx="1496525" cy="1200329"/>
          </a:xfrm>
          <a:prstGeom prst="rect">
            <a:avLst/>
          </a:prstGeom>
          <a:noFill/>
          <a:ln>
            <a:noFill/>
          </a:ln>
          <a:extLst>
            <a:ext uri="{909E8E84-426E-40DD-AFC4-6F175D3DCCD1}">
              <a14:hiddenFill xmlns:a14="http://schemas.microsoft.com/office/drawing/2010/main">
                <a:solidFill>
                  <a:schemeClr val="accent2"/>
                </a:solidFill>
              </a14:hiddenFill>
            </a:ext>
          </a:extLst>
        </p:spPr>
        <p:style>
          <a:lnRef idx="2">
            <a:schemeClr val="accent1"/>
          </a:lnRef>
          <a:fillRef idx="0">
            <a:srgbClr val="FFFFFF"/>
          </a:fillRef>
          <a:effectRef idx="0">
            <a:srgbClr val="FFFFFF"/>
          </a:effectRef>
          <a:fontRef idx="minor">
            <a:schemeClr val="tx1"/>
          </a:fontRef>
        </p:style>
        <p:txBody>
          <a:bodyPr wrap="square">
            <a:spAutoFit/>
          </a:bodyPr>
          <a:p>
            <a:r>
              <a:rPr lang="zh-CN" altLang="en-US" sz="2400" b="1" dirty="0">
                <a:solidFill>
                  <a:srgbClr val="005790"/>
                </a:solidFill>
                <a:latin typeface="方正静蕾简体" panose="02000000000000000000" pitchFamily="2" charset="-122"/>
                <a:ea typeface="方正静蕾简体" panose="02000000000000000000" pitchFamily="2" charset="-122"/>
              </a:rPr>
              <a:t>社团管理员（社长、副社长）</a:t>
            </a:r>
            <a:endParaRPr lang="en-US" altLang="zh-CN" sz="2400" b="1" dirty="0">
              <a:solidFill>
                <a:srgbClr val="005790"/>
              </a:solidFill>
              <a:latin typeface="方正静蕾简体" panose="02000000000000000000" pitchFamily="2" charset="-122"/>
              <a:ea typeface="方正静蕾简体" panose="02000000000000000000" pitchFamily="2" charset="-122"/>
            </a:endParaRPr>
          </a:p>
        </p:txBody>
      </p:sp>
      <p:sp>
        <p:nvSpPr>
          <p:cNvPr id="24" name="Freeform 30"/>
          <p:cNvSpPr>
            <a:spLocks noEditPoints="1"/>
          </p:cNvSpPr>
          <p:nvPr>
            <p:custDataLst>
              <p:tags r:id="rId9"/>
            </p:custDataLst>
          </p:nvPr>
        </p:nvSpPr>
        <p:spPr bwMode="auto">
          <a:xfrm>
            <a:off x="5052263" y="2530776"/>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numCol="1" anchor="t" anchorCtr="0" compatLnSpc="1"/>
          <a:p>
            <a:endParaRPr lang="zh-CN" altLang="en-US">
              <a:solidFill>
                <a:srgbClr val="005790"/>
              </a:solidFill>
            </a:endParaRPr>
          </a:p>
        </p:txBody>
      </p:sp>
      <p:sp>
        <p:nvSpPr>
          <p:cNvPr id="25" name="任意多边形 24"/>
          <p:cNvSpPr/>
          <p:nvPr/>
        </p:nvSpPr>
        <p:spPr>
          <a:xfrm rot="10800000">
            <a:off x="8186932" y="2090041"/>
            <a:ext cx="2436434" cy="3617596"/>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solidFill>
                <a:srgbClr val="005790"/>
              </a:solidFill>
            </a:endParaRPr>
          </a:p>
        </p:txBody>
      </p:sp>
      <p:sp>
        <p:nvSpPr>
          <p:cNvPr id="26" name="矩形 25"/>
          <p:cNvSpPr/>
          <p:nvPr/>
        </p:nvSpPr>
        <p:spPr>
          <a:xfrm>
            <a:off x="8346330" y="3743167"/>
            <a:ext cx="2176454" cy="1341521"/>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a:spAutoFit/>
          </a:bodyPr>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申请加入社团</a:t>
            </a:r>
            <a:endParaRPr lang="zh-CN" altLang="en-US" sz="1600" dirty="0">
              <a:solidFill>
                <a:srgbClr val="005790"/>
              </a:solidFill>
              <a:latin typeface="方正静蕾简体" panose="02000000000000000000" pitchFamily="2" charset="-122"/>
              <a:ea typeface="方正静蕾简体" panose="02000000000000000000" pitchFamily="2" charset="-122"/>
            </a:endParaRPr>
          </a:p>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报名活动</a:t>
            </a:r>
            <a:endParaRPr lang="zh-CN" altLang="en-US" sz="1600" dirty="0">
              <a:solidFill>
                <a:srgbClr val="005790"/>
              </a:solidFill>
              <a:latin typeface="方正静蕾简体" panose="02000000000000000000" pitchFamily="2" charset="-122"/>
              <a:ea typeface="方正静蕾简体" panose="02000000000000000000" pitchFamily="2" charset="-122"/>
            </a:endParaRPr>
          </a:p>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接收社团通知</a:t>
            </a:r>
            <a:endParaRPr lang="zh-CN" altLang="en-US" sz="1600" dirty="0">
              <a:solidFill>
                <a:srgbClr val="005790"/>
              </a:solidFill>
              <a:latin typeface="方正静蕾简体" panose="02000000000000000000" pitchFamily="2" charset="-122"/>
              <a:ea typeface="方正静蕾简体" panose="02000000000000000000" pitchFamily="2" charset="-122"/>
            </a:endParaRPr>
          </a:p>
          <a:p>
            <a:pPr>
              <a:lnSpc>
                <a:spcPct val="130000"/>
              </a:lnSpc>
            </a:pPr>
            <a:r>
              <a:rPr lang="zh-CN" altLang="en-US" sz="1600" dirty="0">
                <a:solidFill>
                  <a:srgbClr val="005790"/>
                </a:solidFill>
                <a:latin typeface="方正静蕾简体" panose="02000000000000000000" pitchFamily="2" charset="-122"/>
                <a:ea typeface="方正静蕾简体" panose="02000000000000000000" pitchFamily="2" charset="-122"/>
              </a:rPr>
              <a:t>参与社团投票</a:t>
            </a:r>
            <a:endParaRPr lang="zh-CN" altLang="en-US" sz="1600" dirty="0">
              <a:solidFill>
                <a:srgbClr val="005790"/>
              </a:solidFill>
              <a:latin typeface="方正静蕾简体" panose="02000000000000000000" pitchFamily="2" charset="-122"/>
              <a:ea typeface="方正静蕾简体" panose="02000000000000000000" pitchFamily="2" charset="-122"/>
            </a:endParaRPr>
          </a:p>
        </p:txBody>
      </p:sp>
      <p:sp>
        <p:nvSpPr>
          <p:cNvPr id="27" name="矩形 26"/>
          <p:cNvSpPr/>
          <p:nvPr/>
        </p:nvSpPr>
        <p:spPr>
          <a:xfrm>
            <a:off x="8686294" y="2470761"/>
            <a:ext cx="1496525" cy="830997"/>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a:spAutoFit/>
          </a:bodyPr>
          <a:p>
            <a:r>
              <a:rPr lang="zh-CN" altLang="en-US" sz="2400" b="1" dirty="0">
                <a:solidFill>
                  <a:srgbClr val="005790"/>
                </a:solidFill>
                <a:latin typeface="方正静蕾简体" panose="02000000000000000000" pitchFamily="2" charset="-122"/>
                <a:ea typeface="方正静蕾简体" panose="02000000000000000000" pitchFamily="2" charset="-122"/>
              </a:rPr>
              <a:t>普通成员（学生）</a:t>
            </a:r>
            <a:endParaRPr lang="en-US" altLang="zh-CN" sz="2400" b="1" dirty="0">
              <a:solidFill>
                <a:srgbClr val="005790"/>
              </a:solidFill>
              <a:latin typeface="方正静蕾简体" panose="02000000000000000000" pitchFamily="2" charset="-122"/>
              <a:ea typeface="方正静蕾简体" panose="02000000000000000000" pitchFamily="2" charset="-122"/>
            </a:endParaRPr>
          </a:p>
        </p:txBody>
      </p:sp>
      <p:sp>
        <p:nvSpPr>
          <p:cNvPr id="28" name="Freeform 30"/>
          <p:cNvSpPr>
            <a:spLocks noEditPoints="1"/>
          </p:cNvSpPr>
          <p:nvPr/>
        </p:nvSpPr>
        <p:spPr bwMode="auto">
          <a:xfrm>
            <a:off x="8480777" y="2530776"/>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numCol="1" anchor="t" anchorCtr="0" compatLnSpc="1"/>
          <a:p>
            <a:endParaRPr lang="zh-CN" altLang="en-US">
              <a:solidFill>
                <a:srgbClr val="005790"/>
              </a:solidFill>
            </a:endParaRPr>
          </a:p>
        </p:txBody>
      </p:sp>
      <p:cxnSp>
        <p:nvCxnSpPr>
          <p:cNvPr id="30" name="直接连接符 29"/>
          <p:cNvCxnSpPr/>
          <p:nvPr>
            <p:custDataLst>
              <p:tags r:id="rId10"/>
            </p:custDataLst>
          </p:nvPr>
        </p:nvCxnSpPr>
        <p:spPr>
          <a:xfrm>
            <a:off x="1606450" y="3669457"/>
            <a:ext cx="1325880" cy="0"/>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连接符 30"/>
          <p:cNvCxnSpPr/>
          <p:nvPr>
            <p:custDataLst>
              <p:tags r:id="rId11"/>
            </p:custDataLst>
          </p:nvPr>
        </p:nvCxnSpPr>
        <p:spPr>
          <a:xfrm>
            <a:off x="5132986" y="3673057"/>
            <a:ext cx="1325880" cy="0"/>
          </a:xfrm>
          <a:prstGeom prst="line">
            <a:avLst/>
          </a:prstGeom>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a:off x="8480777" y="3691345"/>
            <a:ext cx="1325880" cy="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custDataLst>
              <p:tags r:id="rId1"/>
            </p:custDataLst>
          </p:nvPr>
        </p:nvCxnSpPr>
        <p:spPr>
          <a:xfrm>
            <a:off x="9388858" y="5618777"/>
            <a:ext cx="717079" cy="0"/>
          </a:xfrm>
          <a:prstGeom prst="line">
            <a:avLst/>
          </a:prstGeom>
          <a:ln w="12700">
            <a:solidFill>
              <a:srgbClr val="A4E4FE"/>
            </a:solidFill>
          </a:ln>
        </p:spPr>
        <p:style>
          <a:lnRef idx="1">
            <a:schemeClr val="accent1"/>
          </a:lnRef>
          <a:fillRef idx="0">
            <a:schemeClr val="accent1"/>
          </a:fillRef>
          <a:effectRef idx="0">
            <a:schemeClr val="accent1"/>
          </a:effectRef>
          <a:fontRef idx="minor">
            <a:schemeClr val="tx1"/>
          </a:fontRef>
        </p:style>
      </p:cxnSp>
      <p:grpSp>
        <p:nvGrpSpPr>
          <p:cNvPr id="109" name="组合 108"/>
          <p:cNvGrpSpPr/>
          <p:nvPr>
            <p:custDataLst>
              <p:tags r:id="rId2"/>
            </p:custDataLst>
          </p:nvPr>
        </p:nvGrpSpPr>
        <p:grpSpPr>
          <a:xfrm>
            <a:off x="4668874" y="1449358"/>
            <a:ext cx="1594973" cy="577851"/>
            <a:chOff x="7239000" y="2012949"/>
            <a:chExt cx="1166813" cy="577851"/>
          </a:xfrm>
        </p:grpSpPr>
        <p:sp>
          <p:nvSpPr>
            <p:cNvPr id="110" name="矩形 109"/>
            <p:cNvSpPr/>
            <p:nvPr>
              <p:custDataLst>
                <p:tags r:id="rId3"/>
              </p:custDataLst>
            </p:nvPr>
          </p:nvSpPr>
          <p:spPr>
            <a:xfrm>
              <a:off x="7239000" y="2012949"/>
              <a:ext cx="1079500" cy="48481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rgbClr val="005790"/>
                </a:solidFill>
              </a:endParaRPr>
            </a:p>
          </p:txBody>
        </p:sp>
        <p:cxnSp>
          <p:nvCxnSpPr>
            <p:cNvPr id="111" name="直接连接符 110"/>
            <p:cNvCxnSpPr/>
            <p:nvPr>
              <p:custDataLst>
                <p:tags r:id="rId4"/>
              </p:custDataLst>
            </p:nvPr>
          </p:nvCxnSpPr>
          <p:spPr>
            <a:xfrm>
              <a:off x="8318498" y="2485157"/>
              <a:ext cx="0" cy="105643"/>
            </a:xfrm>
            <a:prstGeom prst="line">
              <a:avLst/>
            </a:prstGeom>
          </p:spPr>
          <p:style>
            <a:lnRef idx="2">
              <a:schemeClr val="accent1"/>
            </a:lnRef>
            <a:fillRef idx="0">
              <a:srgbClr val="FFFFFF"/>
            </a:fillRef>
            <a:effectRef idx="0">
              <a:srgbClr val="FFFFFF"/>
            </a:effectRef>
            <a:fontRef idx="minor">
              <a:schemeClr val="tx1"/>
            </a:fontRef>
          </p:style>
        </p:cxnSp>
        <p:cxnSp>
          <p:nvCxnSpPr>
            <p:cNvPr id="112" name="直接连接符 111"/>
            <p:cNvCxnSpPr/>
            <p:nvPr>
              <p:custDataLst>
                <p:tags r:id="rId5"/>
              </p:custDataLst>
            </p:nvPr>
          </p:nvCxnSpPr>
          <p:spPr>
            <a:xfrm>
              <a:off x="8318498" y="2497759"/>
              <a:ext cx="87315" cy="0"/>
            </a:xfrm>
            <a:prstGeom prst="line">
              <a:avLst/>
            </a:prstGeom>
          </p:spPr>
          <p:style>
            <a:lnRef idx="2">
              <a:schemeClr val="accent1"/>
            </a:lnRef>
            <a:fillRef idx="0">
              <a:srgbClr val="FFFFFF"/>
            </a:fillRef>
            <a:effectRef idx="0">
              <a:srgbClr val="FFFFFF"/>
            </a:effectRef>
            <a:fontRef idx="minor">
              <a:schemeClr val="tx1"/>
            </a:fontRef>
          </p:style>
        </p:cxnSp>
      </p:grpSp>
      <p:grpSp>
        <p:nvGrpSpPr>
          <p:cNvPr id="113" name="组合 112"/>
          <p:cNvGrpSpPr/>
          <p:nvPr>
            <p:custDataLst>
              <p:tags r:id="rId6"/>
            </p:custDataLst>
          </p:nvPr>
        </p:nvGrpSpPr>
        <p:grpSpPr>
          <a:xfrm>
            <a:off x="4668874" y="2425364"/>
            <a:ext cx="1594973" cy="577851"/>
            <a:chOff x="7239000" y="2012949"/>
            <a:chExt cx="1166813" cy="577851"/>
          </a:xfrm>
        </p:grpSpPr>
        <p:sp>
          <p:nvSpPr>
            <p:cNvPr id="114" name="矩形 113"/>
            <p:cNvSpPr/>
            <p:nvPr>
              <p:custDataLst>
                <p:tags r:id="rId7"/>
              </p:custDataLst>
            </p:nvPr>
          </p:nvSpPr>
          <p:spPr>
            <a:xfrm>
              <a:off x="7239000" y="2012949"/>
              <a:ext cx="1079500" cy="48481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rgbClr val="005790"/>
                </a:solidFill>
              </a:endParaRPr>
            </a:p>
          </p:txBody>
        </p:sp>
        <p:cxnSp>
          <p:nvCxnSpPr>
            <p:cNvPr id="115" name="直接连接符 114"/>
            <p:cNvCxnSpPr/>
            <p:nvPr>
              <p:custDataLst>
                <p:tags r:id="rId8"/>
              </p:custDataLst>
            </p:nvPr>
          </p:nvCxnSpPr>
          <p:spPr>
            <a:xfrm>
              <a:off x="8318498" y="2485157"/>
              <a:ext cx="0" cy="105643"/>
            </a:xfrm>
            <a:prstGeom prst="line">
              <a:avLst/>
            </a:prstGeom>
          </p:spPr>
          <p:style>
            <a:lnRef idx="2">
              <a:schemeClr val="accent1"/>
            </a:lnRef>
            <a:fillRef idx="0">
              <a:srgbClr val="FFFFFF"/>
            </a:fillRef>
            <a:effectRef idx="0">
              <a:srgbClr val="FFFFFF"/>
            </a:effectRef>
            <a:fontRef idx="minor">
              <a:schemeClr val="tx1"/>
            </a:fontRef>
          </p:style>
        </p:cxnSp>
        <p:cxnSp>
          <p:nvCxnSpPr>
            <p:cNvPr id="116" name="直接连接符 115"/>
            <p:cNvCxnSpPr/>
            <p:nvPr>
              <p:custDataLst>
                <p:tags r:id="rId9"/>
              </p:custDataLst>
            </p:nvPr>
          </p:nvCxnSpPr>
          <p:spPr>
            <a:xfrm>
              <a:off x="8318498" y="2497759"/>
              <a:ext cx="87315" cy="0"/>
            </a:xfrm>
            <a:prstGeom prst="line">
              <a:avLst/>
            </a:prstGeom>
          </p:spPr>
          <p:style>
            <a:lnRef idx="2">
              <a:schemeClr val="accent1"/>
            </a:lnRef>
            <a:fillRef idx="0">
              <a:srgbClr val="FFFFFF"/>
            </a:fillRef>
            <a:effectRef idx="0">
              <a:srgbClr val="FFFFFF"/>
            </a:effectRef>
            <a:fontRef idx="minor">
              <a:schemeClr val="tx1"/>
            </a:fontRef>
          </p:style>
        </p:cxnSp>
      </p:grpSp>
      <p:grpSp>
        <p:nvGrpSpPr>
          <p:cNvPr id="117" name="组合 116"/>
          <p:cNvGrpSpPr/>
          <p:nvPr>
            <p:custDataLst>
              <p:tags r:id="rId10"/>
            </p:custDataLst>
          </p:nvPr>
        </p:nvGrpSpPr>
        <p:grpSpPr>
          <a:xfrm>
            <a:off x="4657258" y="3373039"/>
            <a:ext cx="1594973" cy="577851"/>
            <a:chOff x="7239000" y="2012949"/>
            <a:chExt cx="1166813" cy="577851"/>
          </a:xfrm>
        </p:grpSpPr>
        <p:sp>
          <p:nvSpPr>
            <p:cNvPr id="118" name="矩形 117"/>
            <p:cNvSpPr/>
            <p:nvPr>
              <p:custDataLst>
                <p:tags r:id="rId11"/>
              </p:custDataLst>
            </p:nvPr>
          </p:nvSpPr>
          <p:spPr>
            <a:xfrm>
              <a:off x="7239000" y="2012949"/>
              <a:ext cx="1079500" cy="48481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rgbClr val="005790"/>
                </a:solidFill>
              </a:endParaRPr>
            </a:p>
          </p:txBody>
        </p:sp>
        <p:cxnSp>
          <p:nvCxnSpPr>
            <p:cNvPr id="119" name="直接连接符 118"/>
            <p:cNvCxnSpPr/>
            <p:nvPr>
              <p:custDataLst>
                <p:tags r:id="rId12"/>
              </p:custDataLst>
            </p:nvPr>
          </p:nvCxnSpPr>
          <p:spPr>
            <a:xfrm>
              <a:off x="8318498" y="2485157"/>
              <a:ext cx="0" cy="105643"/>
            </a:xfrm>
            <a:prstGeom prst="line">
              <a:avLst/>
            </a:prstGeom>
          </p:spPr>
          <p:style>
            <a:lnRef idx="2">
              <a:schemeClr val="accent1"/>
            </a:lnRef>
            <a:fillRef idx="0">
              <a:srgbClr val="FFFFFF"/>
            </a:fillRef>
            <a:effectRef idx="0">
              <a:srgbClr val="FFFFFF"/>
            </a:effectRef>
            <a:fontRef idx="minor">
              <a:schemeClr val="tx1"/>
            </a:fontRef>
          </p:style>
        </p:cxnSp>
        <p:cxnSp>
          <p:nvCxnSpPr>
            <p:cNvPr id="120" name="直接连接符 119"/>
            <p:cNvCxnSpPr/>
            <p:nvPr>
              <p:custDataLst>
                <p:tags r:id="rId13"/>
              </p:custDataLst>
            </p:nvPr>
          </p:nvCxnSpPr>
          <p:spPr>
            <a:xfrm>
              <a:off x="8318498" y="2497759"/>
              <a:ext cx="87315" cy="0"/>
            </a:xfrm>
            <a:prstGeom prst="line">
              <a:avLst/>
            </a:prstGeom>
          </p:spPr>
          <p:style>
            <a:lnRef idx="2">
              <a:schemeClr val="accent1"/>
            </a:lnRef>
            <a:fillRef idx="0">
              <a:srgbClr val="FFFFFF"/>
            </a:fillRef>
            <a:effectRef idx="0">
              <a:srgbClr val="FFFFFF"/>
            </a:effectRef>
            <a:fontRef idx="minor">
              <a:schemeClr val="tx1"/>
            </a:fontRef>
          </p:style>
        </p:cxnSp>
      </p:grpSp>
      <p:grpSp>
        <p:nvGrpSpPr>
          <p:cNvPr id="121" name="组合 120"/>
          <p:cNvGrpSpPr/>
          <p:nvPr>
            <p:custDataLst>
              <p:tags r:id="rId14"/>
            </p:custDataLst>
          </p:nvPr>
        </p:nvGrpSpPr>
        <p:grpSpPr>
          <a:xfrm>
            <a:off x="4657258" y="4465336"/>
            <a:ext cx="1594973" cy="577851"/>
            <a:chOff x="7239000" y="2012949"/>
            <a:chExt cx="1166813" cy="577851"/>
          </a:xfrm>
        </p:grpSpPr>
        <p:sp>
          <p:nvSpPr>
            <p:cNvPr id="122" name="矩形 121"/>
            <p:cNvSpPr/>
            <p:nvPr>
              <p:custDataLst>
                <p:tags r:id="rId15"/>
              </p:custDataLst>
            </p:nvPr>
          </p:nvSpPr>
          <p:spPr>
            <a:xfrm>
              <a:off x="7239000" y="2012949"/>
              <a:ext cx="1079500" cy="48481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rgbClr val="005790"/>
                </a:solidFill>
              </a:endParaRPr>
            </a:p>
          </p:txBody>
        </p:sp>
        <p:cxnSp>
          <p:nvCxnSpPr>
            <p:cNvPr id="123" name="直接连接符 122"/>
            <p:cNvCxnSpPr/>
            <p:nvPr>
              <p:custDataLst>
                <p:tags r:id="rId16"/>
              </p:custDataLst>
            </p:nvPr>
          </p:nvCxnSpPr>
          <p:spPr>
            <a:xfrm>
              <a:off x="8318498" y="2485157"/>
              <a:ext cx="0" cy="105643"/>
            </a:xfrm>
            <a:prstGeom prst="line">
              <a:avLst/>
            </a:prstGeom>
          </p:spPr>
          <p:style>
            <a:lnRef idx="2">
              <a:schemeClr val="accent1"/>
            </a:lnRef>
            <a:fillRef idx="0">
              <a:srgbClr val="FFFFFF"/>
            </a:fillRef>
            <a:effectRef idx="0">
              <a:srgbClr val="FFFFFF"/>
            </a:effectRef>
            <a:fontRef idx="minor">
              <a:schemeClr val="tx1"/>
            </a:fontRef>
          </p:style>
        </p:cxnSp>
        <p:cxnSp>
          <p:nvCxnSpPr>
            <p:cNvPr id="124" name="直接连接符 123"/>
            <p:cNvCxnSpPr/>
            <p:nvPr>
              <p:custDataLst>
                <p:tags r:id="rId17"/>
              </p:custDataLst>
            </p:nvPr>
          </p:nvCxnSpPr>
          <p:spPr>
            <a:xfrm>
              <a:off x="8318498" y="2497759"/>
              <a:ext cx="87315" cy="0"/>
            </a:xfrm>
            <a:prstGeom prst="line">
              <a:avLst/>
            </a:prstGeom>
          </p:spPr>
          <p:style>
            <a:lnRef idx="2">
              <a:schemeClr val="accent1"/>
            </a:lnRef>
            <a:fillRef idx="0">
              <a:srgbClr val="FFFFFF"/>
            </a:fillRef>
            <a:effectRef idx="0">
              <a:srgbClr val="FFFFFF"/>
            </a:effectRef>
            <a:fontRef idx="minor">
              <a:schemeClr val="tx1"/>
            </a:fontRef>
          </p:style>
        </p:cxnSp>
      </p:grpSp>
      <p:sp>
        <p:nvSpPr>
          <p:cNvPr id="125" name="文本框 124"/>
          <p:cNvSpPr txBox="1"/>
          <p:nvPr>
            <p:custDataLst>
              <p:tags r:id="rId18"/>
            </p:custDataLst>
          </p:nvPr>
        </p:nvSpPr>
        <p:spPr>
          <a:xfrm>
            <a:off x="4595576" y="1422748"/>
            <a:ext cx="1674495" cy="52197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sz="2800" b="1" dirty="0">
                <a:solidFill>
                  <a:srgbClr val="005790"/>
                </a:solidFill>
                <a:latin typeface="方正静蕾简体" panose="02000000000000000000" pitchFamily="2" charset="-122"/>
                <a:ea typeface="方正静蕾简体" panose="02000000000000000000" pitchFamily="2" charset="-122"/>
              </a:rPr>
              <a:t>用户管理</a:t>
            </a:r>
            <a:endParaRPr lang="zh-CN" altLang="en-US" sz="2800" b="1" dirty="0">
              <a:solidFill>
                <a:srgbClr val="005790"/>
              </a:solidFill>
              <a:latin typeface="方正静蕾简体" panose="02000000000000000000" pitchFamily="2" charset="-122"/>
              <a:ea typeface="方正静蕾简体" panose="02000000000000000000" pitchFamily="2" charset="-122"/>
            </a:endParaRPr>
          </a:p>
        </p:txBody>
      </p:sp>
      <p:sp>
        <p:nvSpPr>
          <p:cNvPr id="126" name="文本框 125"/>
          <p:cNvSpPr txBox="1"/>
          <p:nvPr>
            <p:custDataLst>
              <p:tags r:id="rId19"/>
            </p:custDataLst>
          </p:nvPr>
        </p:nvSpPr>
        <p:spPr>
          <a:xfrm>
            <a:off x="4589353" y="2383599"/>
            <a:ext cx="1674495" cy="52197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sz="2800" b="1" dirty="0">
                <a:solidFill>
                  <a:srgbClr val="005790"/>
                </a:solidFill>
                <a:latin typeface="方正静蕾简体" panose="02000000000000000000" pitchFamily="2" charset="-122"/>
                <a:ea typeface="方正静蕾简体" panose="02000000000000000000" pitchFamily="2" charset="-122"/>
              </a:rPr>
              <a:t>社团管理</a:t>
            </a:r>
            <a:endParaRPr lang="zh-CN" altLang="en-US" sz="2800" b="1" dirty="0">
              <a:solidFill>
                <a:srgbClr val="005790"/>
              </a:solidFill>
              <a:latin typeface="方正静蕾简体" panose="02000000000000000000" pitchFamily="2" charset="-122"/>
              <a:ea typeface="方正静蕾简体" panose="02000000000000000000" pitchFamily="2" charset="-122"/>
            </a:endParaRPr>
          </a:p>
        </p:txBody>
      </p:sp>
      <p:sp>
        <p:nvSpPr>
          <p:cNvPr id="127" name="文本框 126"/>
          <p:cNvSpPr txBox="1"/>
          <p:nvPr>
            <p:custDataLst>
              <p:tags r:id="rId20"/>
            </p:custDataLst>
          </p:nvPr>
        </p:nvSpPr>
        <p:spPr>
          <a:xfrm>
            <a:off x="4589353" y="3360266"/>
            <a:ext cx="1674495" cy="52197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sz="2800" b="1" dirty="0">
                <a:solidFill>
                  <a:srgbClr val="005790"/>
                </a:solidFill>
                <a:latin typeface="方正静蕾简体" panose="02000000000000000000" pitchFamily="2" charset="-122"/>
                <a:ea typeface="方正静蕾简体" panose="02000000000000000000" pitchFamily="2" charset="-122"/>
              </a:rPr>
              <a:t>活动管理</a:t>
            </a:r>
            <a:endParaRPr lang="zh-CN" altLang="en-US" sz="2800" b="1" dirty="0">
              <a:solidFill>
                <a:srgbClr val="005790"/>
              </a:solidFill>
              <a:latin typeface="方正静蕾简体" panose="02000000000000000000" pitchFamily="2" charset="-122"/>
              <a:ea typeface="方正静蕾简体" panose="02000000000000000000" pitchFamily="2" charset="-122"/>
            </a:endParaRPr>
          </a:p>
        </p:txBody>
      </p:sp>
      <p:sp>
        <p:nvSpPr>
          <p:cNvPr id="128" name="文本框 127"/>
          <p:cNvSpPr txBox="1"/>
          <p:nvPr>
            <p:custDataLst>
              <p:tags r:id="rId21"/>
            </p:custDataLst>
          </p:nvPr>
        </p:nvSpPr>
        <p:spPr>
          <a:xfrm>
            <a:off x="4595703" y="4341167"/>
            <a:ext cx="1674494" cy="52197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sz="2800" b="1" dirty="0">
                <a:solidFill>
                  <a:srgbClr val="005790"/>
                </a:solidFill>
                <a:latin typeface="方正静蕾简体" panose="02000000000000000000" pitchFamily="2" charset="-122"/>
                <a:ea typeface="方正静蕾简体" panose="02000000000000000000" pitchFamily="2" charset="-122"/>
              </a:rPr>
              <a:t>经费管理</a:t>
            </a:r>
            <a:endParaRPr lang="zh-CN" altLang="en-US" sz="2800" b="1" dirty="0">
              <a:solidFill>
                <a:srgbClr val="005790"/>
              </a:solidFill>
              <a:latin typeface="方正静蕾简体" panose="02000000000000000000" pitchFamily="2" charset="-122"/>
              <a:ea typeface="方正静蕾简体" panose="02000000000000000000" pitchFamily="2" charset="-122"/>
            </a:endParaRPr>
          </a:p>
        </p:txBody>
      </p:sp>
      <p:sp>
        <p:nvSpPr>
          <p:cNvPr id="129" name="文本框 128"/>
          <p:cNvSpPr txBox="1"/>
          <p:nvPr>
            <p:custDataLst>
              <p:tags r:id="rId22"/>
            </p:custDataLst>
          </p:nvPr>
        </p:nvSpPr>
        <p:spPr>
          <a:xfrm>
            <a:off x="6373152" y="1423027"/>
            <a:ext cx="5178397" cy="92202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dirty="0">
                <a:solidFill>
                  <a:srgbClr val="005790"/>
                </a:solidFill>
                <a:latin typeface="+mn-ea"/>
                <a:cs typeface="+mn-ea"/>
              </a:rPr>
              <a:t>注册登录：支持手机号</a:t>
            </a:r>
            <a:r>
              <a:rPr lang="en-US" altLang="zh-CN" dirty="0">
                <a:solidFill>
                  <a:srgbClr val="005790"/>
                </a:solidFill>
                <a:latin typeface="+mn-ea"/>
                <a:cs typeface="+mn-ea"/>
              </a:rPr>
              <a:t>/</a:t>
            </a:r>
            <a:r>
              <a:rPr lang="zh-CN" altLang="en-US" dirty="0">
                <a:solidFill>
                  <a:srgbClr val="005790"/>
                </a:solidFill>
                <a:latin typeface="+mn-ea"/>
                <a:cs typeface="+mn-ea"/>
              </a:rPr>
              <a:t>学号注册，</a:t>
            </a:r>
            <a:r>
              <a:rPr lang="en-US" altLang="zh-CN" dirty="0">
                <a:solidFill>
                  <a:srgbClr val="005790"/>
                </a:solidFill>
                <a:latin typeface="+mn-ea"/>
                <a:cs typeface="+mn-ea"/>
              </a:rPr>
              <a:t>JWT </a:t>
            </a:r>
            <a:r>
              <a:rPr lang="zh-CN" altLang="en-US" dirty="0">
                <a:solidFill>
                  <a:srgbClr val="005790"/>
                </a:solidFill>
                <a:latin typeface="+mn-ea"/>
                <a:cs typeface="+mn-ea"/>
              </a:rPr>
              <a:t>认证</a:t>
            </a:r>
            <a:endParaRPr lang="zh-CN" altLang="en-US" dirty="0">
              <a:solidFill>
                <a:srgbClr val="005790"/>
              </a:solidFill>
              <a:latin typeface="+mn-ea"/>
              <a:cs typeface="+mn-ea"/>
            </a:endParaRPr>
          </a:p>
          <a:p>
            <a:r>
              <a:rPr lang="zh-CN" altLang="en-US" dirty="0">
                <a:solidFill>
                  <a:srgbClr val="005790"/>
                </a:solidFill>
                <a:latin typeface="+mn-ea"/>
                <a:cs typeface="+mn-ea"/>
              </a:rPr>
              <a:t>权限分配：社团管理员可以审批新成员</a:t>
            </a:r>
            <a:endParaRPr lang="zh-CN" altLang="en-US" dirty="0">
              <a:solidFill>
                <a:srgbClr val="005790"/>
              </a:solidFill>
              <a:latin typeface="+mn-ea"/>
              <a:cs typeface="+mn-ea"/>
            </a:endParaRPr>
          </a:p>
          <a:p>
            <a:r>
              <a:rPr lang="zh-CN" altLang="en-US" dirty="0">
                <a:solidFill>
                  <a:srgbClr val="005790"/>
                </a:solidFill>
                <a:latin typeface="+mn-ea"/>
                <a:cs typeface="+mn-ea"/>
              </a:rPr>
              <a:t>黑名单管理：违规成员可被移除社团</a:t>
            </a:r>
            <a:endParaRPr lang="en-US" altLang="zh-CN" dirty="0">
              <a:solidFill>
                <a:srgbClr val="005790"/>
              </a:solidFill>
              <a:latin typeface="+mn-ea"/>
              <a:cs typeface="+mn-ea"/>
            </a:endParaRPr>
          </a:p>
        </p:txBody>
      </p:sp>
      <p:sp>
        <p:nvSpPr>
          <p:cNvPr id="86" name="文本框 85"/>
          <p:cNvSpPr txBox="1"/>
          <p:nvPr>
            <p:custDataLst>
              <p:tags r:id="rId23"/>
            </p:custDataLst>
          </p:nvPr>
        </p:nvSpPr>
        <p:spPr>
          <a:xfrm>
            <a:off x="6373152" y="2384089"/>
            <a:ext cx="5504462" cy="92202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dirty="0">
                <a:solidFill>
                  <a:srgbClr val="005790"/>
                </a:solidFill>
                <a:latin typeface="+mn-ea"/>
                <a:cs typeface="+mn-ea"/>
              </a:rPr>
              <a:t>社团注册申请：学生可发起社团创建申请，学校审核</a:t>
            </a:r>
            <a:endParaRPr lang="zh-CN" altLang="en-US" dirty="0">
              <a:solidFill>
                <a:srgbClr val="005790"/>
              </a:solidFill>
              <a:latin typeface="+mn-ea"/>
              <a:cs typeface="+mn-ea"/>
            </a:endParaRPr>
          </a:p>
          <a:p>
            <a:r>
              <a:rPr lang="zh-CN" altLang="en-US" dirty="0">
                <a:solidFill>
                  <a:srgbClr val="005790"/>
                </a:solidFill>
                <a:latin typeface="+mn-ea"/>
                <a:cs typeface="+mn-ea"/>
              </a:rPr>
              <a:t>社团信息维护：社团简介、社长、副社长信息修改</a:t>
            </a:r>
            <a:endParaRPr lang="zh-CN" altLang="en-US" dirty="0">
              <a:solidFill>
                <a:srgbClr val="005790"/>
              </a:solidFill>
              <a:latin typeface="+mn-ea"/>
              <a:cs typeface="+mn-ea"/>
            </a:endParaRPr>
          </a:p>
          <a:p>
            <a:r>
              <a:rPr lang="zh-CN" altLang="en-US" dirty="0">
                <a:solidFill>
                  <a:srgbClr val="005790"/>
                </a:solidFill>
                <a:latin typeface="+mn-ea"/>
                <a:cs typeface="+mn-ea"/>
              </a:rPr>
              <a:t>社团成员管理：邀请</a:t>
            </a:r>
            <a:r>
              <a:rPr lang="en-US" altLang="zh-CN" dirty="0">
                <a:solidFill>
                  <a:srgbClr val="005790"/>
                </a:solidFill>
                <a:latin typeface="+mn-ea"/>
                <a:cs typeface="+mn-ea"/>
              </a:rPr>
              <a:t>/</a:t>
            </a:r>
            <a:r>
              <a:rPr lang="zh-CN" altLang="en-US" dirty="0">
                <a:solidFill>
                  <a:srgbClr val="005790"/>
                </a:solidFill>
                <a:latin typeface="+mn-ea"/>
                <a:cs typeface="+mn-ea"/>
              </a:rPr>
              <a:t>踢出成员</a:t>
            </a:r>
            <a:endParaRPr lang="en-US" altLang="zh-CN" dirty="0">
              <a:solidFill>
                <a:srgbClr val="005790"/>
              </a:solidFill>
              <a:latin typeface="+mn-ea"/>
              <a:cs typeface="+mn-ea"/>
            </a:endParaRPr>
          </a:p>
        </p:txBody>
      </p:sp>
      <p:sp>
        <p:nvSpPr>
          <p:cNvPr id="87" name="文本框 86"/>
          <p:cNvSpPr txBox="1"/>
          <p:nvPr>
            <p:custDataLst>
              <p:tags r:id="rId24"/>
            </p:custDataLst>
          </p:nvPr>
        </p:nvSpPr>
        <p:spPr>
          <a:xfrm>
            <a:off x="6373152" y="3373373"/>
            <a:ext cx="4947749" cy="64516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dirty="0">
                <a:solidFill>
                  <a:srgbClr val="005790"/>
                </a:solidFill>
                <a:latin typeface="+mn-ea"/>
              </a:rPr>
              <a:t>活动发布：社团管理员可创建活动</a:t>
            </a:r>
            <a:endParaRPr lang="zh-CN" altLang="en-US" dirty="0">
              <a:solidFill>
                <a:srgbClr val="005790"/>
              </a:solidFill>
              <a:latin typeface="+mn-ea"/>
            </a:endParaRPr>
          </a:p>
          <a:p>
            <a:r>
              <a:rPr lang="zh-CN" altLang="en-US" dirty="0">
                <a:solidFill>
                  <a:srgbClr val="005790"/>
                </a:solidFill>
                <a:latin typeface="+mn-ea"/>
              </a:rPr>
              <a:t>活动报名：普通成员报名、管理员审批</a:t>
            </a:r>
            <a:endParaRPr lang="en-US" altLang="zh-CN" dirty="0">
              <a:solidFill>
                <a:srgbClr val="005790"/>
              </a:solidFill>
              <a:latin typeface="+mn-ea"/>
            </a:endParaRPr>
          </a:p>
        </p:txBody>
      </p:sp>
      <p:sp>
        <p:nvSpPr>
          <p:cNvPr id="88" name="文本框 87"/>
          <p:cNvSpPr txBox="1"/>
          <p:nvPr>
            <p:custDataLst>
              <p:tags r:id="rId25"/>
            </p:custDataLst>
          </p:nvPr>
        </p:nvSpPr>
        <p:spPr>
          <a:xfrm>
            <a:off x="6433478" y="4341071"/>
            <a:ext cx="5057288" cy="64516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dirty="0">
                <a:solidFill>
                  <a:srgbClr val="005790"/>
                </a:solidFill>
                <a:latin typeface="+mn-ea"/>
              </a:rPr>
              <a:t>经费申请：社团向学校申请经费</a:t>
            </a:r>
            <a:endParaRPr lang="zh-CN" altLang="en-US" dirty="0">
              <a:solidFill>
                <a:srgbClr val="005790"/>
              </a:solidFill>
              <a:latin typeface="+mn-ea"/>
            </a:endParaRPr>
          </a:p>
          <a:p>
            <a:r>
              <a:rPr lang="zh-CN" altLang="en-US" dirty="0">
                <a:solidFill>
                  <a:srgbClr val="005790"/>
                </a:solidFill>
                <a:latin typeface="+mn-ea"/>
              </a:rPr>
              <a:t>经费使用记录：管理员记录资金流向</a:t>
            </a:r>
            <a:endParaRPr lang="en-US" altLang="zh-CN" dirty="0">
              <a:solidFill>
                <a:srgbClr val="005790"/>
              </a:solidFill>
              <a:latin typeface="+mn-ea"/>
            </a:endParaRPr>
          </a:p>
        </p:txBody>
      </p:sp>
      <p:grpSp>
        <p:nvGrpSpPr>
          <p:cNvPr id="93" name="组合 92"/>
          <p:cNvGrpSpPr/>
          <p:nvPr/>
        </p:nvGrpSpPr>
        <p:grpSpPr>
          <a:xfrm>
            <a:off x="491140" y="556239"/>
            <a:ext cx="3534827" cy="727718"/>
            <a:chOff x="491140" y="556239"/>
            <a:chExt cx="3534827" cy="727718"/>
          </a:xfrm>
        </p:grpSpPr>
        <p:grpSp>
          <p:nvGrpSpPr>
            <p:cNvPr id="94" name="组合 42"/>
            <p:cNvGrpSpPr/>
            <p:nvPr/>
          </p:nvGrpSpPr>
          <p:grpSpPr>
            <a:xfrm rot="5400000">
              <a:off x="510225" y="537154"/>
              <a:ext cx="695274" cy="733444"/>
              <a:chOff x="4197350" y="2182813"/>
              <a:chExt cx="608013" cy="641350"/>
            </a:xfrm>
            <a:solidFill>
              <a:srgbClr val="005790"/>
            </a:solidFill>
          </p:grpSpPr>
          <p:sp>
            <p:nvSpPr>
              <p:cNvPr id="95"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96"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97"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98"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99"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0"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1"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2"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3"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4"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5"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6"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7"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8"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0"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1"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2"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3"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4"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5"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6"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7"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8"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9"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0"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1"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2"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3"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4"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5"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6"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7"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8"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9"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0"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1"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2"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3"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4"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5"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6"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7"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8"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9"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60"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61"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grpSp>
        <p:sp>
          <p:nvSpPr>
            <p:cNvPr id="162"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63" name="TextBox 29"/>
            <p:cNvSpPr txBox="1"/>
            <p:nvPr/>
          </p:nvSpPr>
          <p:spPr>
            <a:xfrm>
              <a:off x="1239106" y="702374"/>
              <a:ext cx="2623771" cy="492443"/>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sz="2600" dirty="0">
                  <a:solidFill>
                    <a:srgbClr val="005790"/>
                  </a:solidFill>
                  <a:latin typeface="方正静蕾简体" panose="02000000000000000000" pitchFamily="2" charset="-122"/>
                  <a:ea typeface="方正静蕾简体" panose="02000000000000000000" pitchFamily="2" charset="-122"/>
                </a:rPr>
                <a:t>核心功能</a:t>
              </a:r>
              <a:endParaRPr lang="zh-CN" altLang="en-US" sz="2600" dirty="0">
                <a:solidFill>
                  <a:srgbClr val="005790"/>
                </a:solidFill>
                <a:latin typeface="方正静蕾简体" panose="02000000000000000000" pitchFamily="2" charset="-122"/>
                <a:ea typeface="方正静蕾简体" panose="02000000000000000000" pitchFamily="2" charset="-122"/>
              </a:endParaRPr>
            </a:p>
          </p:txBody>
        </p:sp>
      </p:grpSp>
      <p:grpSp>
        <p:nvGrpSpPr>
          <p:cNvPr id="164" name="组合 163"/>
          <p:cNvGrpSpPr/>
          <p:nvPr>
            <p:custDataLst>
              <p:tags r:id="rId26"/>
            </p:custDataLst>
          </p:nvPr>
        </p:nvGrpSpPr>
        <p:grpSpPr>
          <a:xfrm>
            <a:off x="4651385" y="5336435"/>
            <a:ext cx="1594973" cy="577851"/>
            <a:chOff x="7239000" y="2012949"/>
            <a:chExt cx="1166813" cy="577851"/>
          </a:xfrm>
        </p:grpSpPr>
        <p:sp>
          <p:nvSpPr>
            <p:cNvPr id="165" name="矩形 164"/>
            <p:cNvSpPr/>
            <p:nvPr>
              <p:custDataLst>
                <p:tags r:id="rId27"/>
              </p:custDataLst>
            </p:nvPr>
          </p:nvSpPr>
          <p:spPr>
            <a:xfrm>
              <a:off x="7239000" y="2012949"/>
              <a:ext cx="1079500" cy="48481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solidFill>
                  <a:srgbClr val="005790"/>
                </a:solidFill>
              </a:endParaRPr>
            </a:p>
          </p:txBody>
        </p:sp>
        <p:cxnSp>
          <p:nvCxnSpPr>
            <p:cNvPr id="166" name="直接连接符 165"/>
            <p:cNvCxnSpPr/>
            <p:nvPr>
              <p:custDataLst>
                <p:tags r:id="rId28"/>
              </p:custDataLst>
            </p:nvPr>
          </p:nvCxnSpPr>
          <p:spPr>
            <a:xfrm>
              <a:off x="8318498" y="2485157"/>
              <a:ext cx="0" cy="105643"/>
            </a:xfrm>
            <a:prstGeom prst="line">
              <a:avLst/>
            </a:prstGeom>
          </p:spPr>
          <p:style>
            <a:lnRef idx="2">
              <a:schemeClr val="accent1"/>
            </a:lnRef>
            <a:fillRef idx="0">
              <a:srgbClr val="FFFFFF"/>
            </a:fillRef>
            <a:effectRef idx="0">
              <a:srgbClr val="FFFFFF"/>
            </a:effectRef>
            <a:fontRef idx="minor">
              <a:schemeClr val="tx1"/>
            </a:fontRef>
          </p:style>
        </p:cxnSp>
        <p:cxnSp>
          <p:nvCxnSpPr>
            <p:cNvPr id="167" name="直接连接符 166"/>
            <p:cNvCxnSpPr/>
            <p:nvPr>
              <p:custDataLst>
                <p:tags r:id="rId29"/>
              </p:custDataLst>
            </p:nvPr>
          </p:nvCxnSpPr>
          <p:spPr>
            <a:xfrm>
              <a:off x="8318498" y="2497759"/>
              <a:ext cx="87315" cy="0"/>
            </a:xfrm>
            <a:prstGeom prst="line">
              <a:avLst/>
            </a:prstGeom>
          </p:spPr>
          <p:style>
            <a:lnRef idx="2">
              <a:schemeClr val="accent1"/>
            </a:lnRef>
            <a:fillRef idx="0">
              <a:srgbClr val="FFFFFF"/>
            </a:fillRef>
            <a:effectRef idx="0">
              <a:srgbClr val="FFFFFF"/>
            </a:effectRef>
            <a:fontRef idx="minor">
              <a:schemeClr val="tx1"/>
            </a:fontRef>
          </p:style>
        </p:cxnSp>
      </p:grpSp>
      <p:sp>
        <p:nvSpPr>
          <p:cNvPr id="168" name="文本框 167"/>
          <p:cNvSpPr txBox="1"/>
          <p:nvPr>
            <p:custDataLst>
              <p:tags r:id="rId30"/>
            </p:custDataLst>
          </p:nvPr>
        </p:nvSpPr>
        <p:spPr>
          <a:xfrm>
            <a:off x="4566916" y="5312271"/>
            <a:ext cx="1674494" cy="52197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sz="2800" b="1" dirty="0">
                <a:solidFill>
                  <a:srgbClr val="005790"/>
                </a:solidFill>
                <a:latin typeface="方正静蕾简体" panose="02000000000000000000" pitchFamily="2" charset="-122"/>
                <a:ea typeface="方正静蕾简体" panose="02000000000000000000" pitchFamily="2" charset="-122"/>
              </a:rPr>
              <a:t>公告通知</a:t>
            </a:r>
            <a:endParaRPr lang="zh-CN" altLang="en-US" sz="2800" b="1" dirty="0">
              <a:solidFill>
                <a:srgbClr val="005790"/>
              </a:solidFill>
              <a:latin typeface="方正静蕾简体" panose="02000000000000000000" pitchFamily="2" charset="-122"/>
              <a:ea typeface="方正静蕾简体" panose="02000000000000000000" pitchFamily="2" charset="-122"/>
            </a:endParaRPr>
          </a:p>
        </p:txBody>
      </p:sp>
      <p:sp>
        <p:nvSpPr>
          <p:cNvPr id="169" name="文本框 168"/>
          <p:cNvSpPr txBox="1"/>
          <p:nvPr>
            <p:custDataLst>
              <p:tags r:id="rId31"/>
            </p:custDataLst>
          </p:nvPr>
        </p:nvSpPr>
        <p:spPr>
          <a:xfrm>
            <a:off x="6433478" y="5302528"/>
            <a:ext cx="4334882" cy="64516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dirty="0">
                <a:solidFill>
                  <a:srgbClr val="005790"/>
                </a:solidFill>
                <a:latin typeface="+mn-ea"/>
                <a:cs typeface="+mn-ea"/>
              </a:rPr>
              <a:t>社团公告：发布通知，支持</a:t>
            </a:r>
            <a:r>
              <a:rPr lang="en-US" altLang="zh-CN" dirty="0">
                <a:solidFill>
                  <a:srgbClr val="005790"/>
                </a:solidFill>
                <a:latin typeface="+mn-ea"/>
                <a:cs typeface="+mn-ea"/>
              </a:rPr>
              <a:t>@</a:t>
            </a:r>
            <a:r>
              <a:rPr lang="zh-CN" altLang="en-US" dirty="0">
                <a:solidFill>
                  <a:srgbClr val="005790"/>
                </a:solidFill>
                <a:latin typeface="+mn-ea"/>
                <a:cs typeface="+mn-ea"/>
              </a:rPr>
              <a:t>成员</a:t>
            </a:r>
            <a:endParaRPr lang="zh-CN" altLang="en-US" dirty="0">
              <a:solidFill>
                <a:srgbClr val="005790"/>
              </a:solidFill>
              <a:latin typeface="+mn-ea"/>
              <a:cs typeface="+mn-ea"/>
            </a:endParaRPr>
          </a:p>
          <a:p>
            <a:r>
              <a:rPr lang="zh-CN" altLang="en-US" dirty="0">
                <a:solidFill>
                  <a:srgbClr val="005790"/>
                </a:solidFill>
                <a:latin typeface="+mn-ea"/>
                <a:cs typeface="+mn-ea"/>
              </a:rPr>
              <a:t>邮件</a:t>
            </a:r>
            <a:r>
              <a:rPr lang="en-US" altLang="zh-CN" dirty="0">
                <a:solidFill>
                  <a:srgbClr val="005790"/>
                </a:solidFill>
                <a:latin typeface="+mn-ea"/>
                <a:cs typeface="+mn-ea"/>
              </a:rPr>
              <a:t>/</a:t>
            </a:r>
            <a:r>
              <a:rPr lang="zh-CN" altLang="en-US" dirty="0">
                <a:solidFill>
                  <a:srgbClr val="005790"/>
                </a:solidFill>
                <a:latin typeface="+mn-ea"/>
                <a:cs typeface="+mn-ea"/>
              </a:rPr>
              <a:t>短信通知：提醒用户报名活动</a:t>
            </a:r>
            <a:endParaRPr lang="zh-CN" altLang="en-US" dirty="0">
              <a:solidFill>
                <a:srgbClr val="005790"/>
              </a:solidFill>
              <a:latin typeface="+mn-ea"/>
              <a:cs typeface="+mn-ea"/>
            </a:endParaRPr>
          </a:p>
        </p:txBody>
      </p:sp>
      <p:pic>
        <p:nvPicPr>
          <p:cNvPr id="170" name="图片 169"/>
          <p:cNvPicPr>
            <a:picLocks noChangeAspect="1"/>
          </p:cNvPicPr>
          <p:nvPr/>
        </p:nvPicPr>
        <p:blipFill>
          <a:blip r:embed="rId32"/>
          <a:stretch>
            <a:fillRect/>
          </a:stretch>
        </p:blipFill>
        <p:spPr>
          <a:xfrm>
            <a:off x="692785" y="2139315"/>
            <a:ext cx="3270885" cy="32708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custDataLst>
              <p:tags r:id="rId1"/>
            </p:custDataLst>
          </p:nvPr>
        </p:nvGrpSpPr>
        <p:grpSpPr>
          <a:xfrm>
            <a:off x="1727967" y="2505620"/>
            <a:ext cx="1796691" cy="2603500"/>
            <a:chOff x="1722887" y="2898685"/>
            <a:chExt cx="1796691" cy="2603500"/>
          </a:xfrm>
        </p:grpSpPr>
        <p:sp>
          <p:nvSpPr>
            <p:cNvPr id="10" name="矩形 9"/>
            <p:cNvSpPr/>
            <p:nvPr>
              <p:custDataLst>
                <p:tags r:id="rId2"/>
              </p:custDataLst>
            </p:nvPr>
          </p:nvSpPr>
          <p:spPr>
            <a:xfrm>
              <a:off x="1722887" y="2898685"/>
              <a:ext cx="1796691" cy="2603500"/>
            </a:xfrm>
            <a:prstGeom prst="rect">
              <a:avLst/>
            </a:prstGeom>
            <a:gradFill>
              <a:gsLst>
                <a:gs pos="0">
                  <a:srgbClr val="58CEFE"/>
                </a:gs>
                <a:gs pos="100000">
                  <a:srgbClr val="686CA9"/>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3"/>
              </p:custDataLst>
            </p:nvPr>
          </p:nvSpPr>
          <p:spPr>
            <a:xfrm>
              <a:off x="1764432" y="2940435"/>
              <a:ext cx="1713600" cy="2520000"/>
            </a:xfrm>
            <a:prstGeom prst="rect">
              <a:avLst/>
            </a:prstGeom>
            <a:solidFill>
              <a:srgbClr val="ED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custDataLst>
              <p:tags r:id="rId4"/>
            </p:custDataLst>
          </p:nvPr>
        </p:nvGrpSpPr>
        <p:grpSpPr>
          <a:xfrm>
            <a:off x="4046971" y="2505620"/>
            <a:ext cx="1796691" cy="2603500"/>
            <a:chOff x="1722887" y="2898685"/>
            <a:chExt cx="1796691" cy="2603500"/>
          </a:xfrm>
        </p:grpSpPr>
        <p:sp>
          <p:nvSpPr>
            <p:cNvPr id="16" name="矩形 15"/>
            <p:cNvSpPr/>
            <p:nvPr>
              <p:custDataLst>
                <p:tags r:id="rId5"/>
              </p:custDataLst>
            </p:nvPr>
          </p:nvSpPr>
          <p:spPr>
            <a:xfrm>
              <a:off x="1722887" y="2898685"/>
              <a:ext cx="1796691" cy="2603500"/>
            </a:xfrm>
            <a:prstGeom prst="rect">
              <a:avLst/>
            </a:prstGeom>
            <a:gradFill>
              <a:gsLst>
                <a:gs pos="0">
                  <a:srgbClr val="58CEFE"/>
                </a:gs>
                <a:gs pos="100000">
                  <a:srgbClr val="686CA9"/>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6"/>
              </p:custDataLst>
            </p:nvPr>
          </p:nvSpPr>
          <p:spPr>
            <a:xfrm>
              <a:off x="1764432" y="2940435"/>
              <a:ext cx="1713600" cy="2520000"/>
            </a:xfrm>
            <a:prstGeom prst="rect">
              <a:avLst/>
            </a:prstGeom>
            <a:solidFill>
              <a:srgbClr val="ED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custDataLst>
              <p:tags r:id="rId7"/>
            </p:custDataLst>
          </p:nvPr>
        </p:nvGrpSpPr>
        <p:grpSpPr>
          <a:xfrm>
            <a:off x="6371055" y="2505620"/>
            <a:ext cx="1796691" cy="2603500"/>
            <a:chOff x="1722887" y="2898685"/>
            <a:chExt cx="1796691" cy="2603500"/>
          </a:xfrm>
        </p:grpSpPr>
        <p:sp>
          <p:nvSpPr>
            <p:cNvPr id="19" name="矩形 18"/>
            <p:cNvSpPr/>
            <p:nvPr>
              <p:custDataLst>
                <p:tags r:id="rId8"/>
              </p:custDataLst>
            </p:nvPr>
          </p:nvSpPr>
          <p:spPr>
            <a:xfrm>
              <a:off x="1722887" y="2898685"/>
              <a:ext cx="1796691" cy="2603500"/>
            </a:xfrm>
            <a:prstGeom prst="rect">
              <a:avLst/>
            </a:prstGeom>
            <a:gradFill>
              <a:gsLst>
                <a:gs pos="0">
                  <a:srgbClr val="58CEFE"/>
                </a:gs>
                <a:gs pos="100000">
                  <a:srgbClr val="686CA9"/>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9"/>
              </p:custDataLst>
            </p:nvPr>
          </p:nvSpPr>
          <p:spPr>
            <a:xfrm>
              <a:off x="1764432" y="2940435"/>
              <a:ext cx="1713600" cy="2520000"/>
            </a:xfrm>
            <a:prstGeom prst="rect">
              <a:avLst/>
            </a:prstGeom>
            <a:solidFill>
              <a:srgbClr val="ED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custDataLst>
              <p:tags r:id="rId10"/>
            </p:custDataLst>
          </p:nvPr>
        </p:nvGrpSpPr>
        <p:grpSpPr>
          <a:xfrm>
            <a:off x="8653229" y="2505620"/>
            <a:ext cx="1796691" cy="2603500"/>
            <a:chOff x="1722887" y="2898685"/>
            <a:chExt cx="1796691" cy="2603500"/>
          </a:xfrm>
        </p:grpSpPr>
        <p:sp>
          <p:nvSpPr>
            <p:cNvPr id="22" name="矩形 21"/>
            <p:cNvSpPr/>
            <p:nvPr>
              <p:custDataLst>
                <p:tags r:id="rId11"/>
              </p:custDataLst>
            </p:nvPr>
          </p:nvSpPr>
          <p:spPr>
            <a:xfrm>
              <a:off x="1722887" y="2898685"/>
              <a:ext cx="1796691" cy="2603500"/>
            </a:xfrm>
            <a:prstGeom prst="rect">
              <a:avLst/>
            </a:prstGeom>
            <a:gradFill>
              <a:gsLst>
                <a:gs pos="0">
                  <a:srgbClr val="58CEFE"/>
                </a:gs>
                <a:gs pos="100000">
                  <a:srgbClr val="686CA9"/>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12"/>
              </p:custDataLst>
            </p:nvPr>
          </p:nvSpPr>
          <p:spPr>
            <a:xfrm>
              <a:off x="1764432" y="2940435"/>
              <a:ext cx="1713600" cy="2520000"/>
            </a:xfrm>
            <a:prstGeom prst="rect">
              <a:avLst/>
            </a:prstGeom>
            <a:solidFill>
              <a:srgbClr val="ED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Group 4"/>
          <p:cNvGrpSpPr>
            <a:grpSpLocks noChangeAspect="1"/>
          </p:cNvGrpSpPr>
          <p:nvPr>
            <p:custDataLst>
              <p:tags r:id="rId13"/>
            </p:custDataLst>
          </p:nvPr>
        </p:nvGrpSpPr>
        <p:grpSpPr bwMode="auto">
          <a:xfrm>
            <a:off x="2269073" y="2770953"/>
            <a:ext cx="704318" cy="528824"/>
            <a:chOff x="5674" y="-300"/>
            <a:chExt cx="6911" cy="5189"/>
          </a:xfrm>
        </p:grpSpPr>
        <p:sp>
          <p:nvSpPr>
            <p:cNvPr id="24" name="Freeform 5"/>
            <p:cNvSpPr/>
            <p:nvPr>
              <p:custDataLst>
                <p:tags r:id="rId14"/>
              </p:custDataLst>
            </p:nvPr>
          </p:nvSpPr>
          <p:spPr bwMode="auto">
            <a:xfrm>
              <a:off x="5674" y="-300"/>
              <a:ext cx="6911" cy="5189"/>
            </a:xfrm>
            <a:custGeom>
              <a:avLst/>
              <a:gdLst>
                <a:gd name="T0" fmla="*/ 6911 w 6911"/>
                <a:gd name="T1" fmla="*/ 4757 h 5189"/>
                <a:gd name="T2" fmla="*/ 6911 w 6911"/>
                <a:gd name="T3" fmla="*/ 5189 h 5189"/>
                <a:gd name="T4" fmla="*/ 0 w 6911"/>
                <a:gd name="T5" fmla="*/ 5189 h 5189"/>
                <a:gd name="T6" fmla="*/ 0 w 6911"/>
                <a:gd name="T7" fmla="*/ 0 h 5189"/>
                <a:gd name="T8" fmla="*/ 432 w 6911"/>
                <a:gd name="T9" fmla="*/ 0 h 5189"/>
                <a:gd name="T10" fmla="*/ 432 w 6911"/>
                <a:gd name="T11" fmla="*/ 4757 h 5189"/>
                <a:gd name="T12" fmla="*/ 6911 w 6911"/>
                <a:gd name="T13" fmla="*/ 4757 h 5189"/>
                <a:gd name="T14" fmla="*/ 6911 w 6911"/>
                <a:gd name="T15" fmla="*/ 4757 h 5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11" h="5189">
                  <a:moveTo>
                    <a:pt x="6911" y="4757"/>
                  </a:moveTo>
                  <a:lnTo>
                    <a:pt x="6911" y="5189"/>
                  </a:lnTo>
                  <a:lnTo>
                    <a:pt x="0" y="5189"/>
                  </a:lnTo>
                  <a:lnTo>
                    <a:pt x="0" y="0"/>
                  </a:lnTo>
                  <a:lnTo>
                    <a:pt x="432" y="0"/>
                  </a:lnTo>
                  <a:lnTo>
                    <a:pt x="432" y="4757"/>
                  </a:lnTo>
                  <a:lnTo>
                    <a:pt x="6911" y="4757"/>
                  </a:lnTo>
                  <a:lnTo>
                    <a:pt x="6911" y="4757"/>
                  </a:ln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sp>
          <p:nvSpPr>
            <p:cNvPr id="25" name="Freeform 6"/>
            <p:cNvSpPr/>
            <p:nvPr>
              <p:custDataLst>
                <p:tags r:id="rId15"/>
              </p:custDataLst>
            </p:nvPr>
          </p:nvSpPr>
          <p:spPr bwMode="auto">
            <a:xfrm>
              <a:off x="6539" y="133"/>
              <a:ext cx="5616" cy="3891"/>
            </a:xfrm>
            <a:custGeom>
              <a:avLst/>
              <a:gdLst>
                <a:gd name="T0" fmla="*/ 4752 w 5616"/>
                <a:gd name="T1" fmla="*/ 865 h 3891"/>
                <a:gd name="T2" fmla="*/ 5616 w 5616"/>
                <a:gd name="T3" fmla="*/ 3891 h 3891"/>
                <a:gd name="T4" fmla="*/ 0 w 5616"/>
                <a:gd name="T5" fmla="*/ 3891 h 3891"/>
                <a:gd name="T6" fmla="*/ 0 w 5616"/>
                <a:gd name="T7" fmla="*/ 1944 h 3891"/>
                <a:gd name="T8" fmla="*/ 1510 w 5616"/>
                <a:gd name="T9" fmla="*/ 0 h 3891"/>
                <a:gd name="T10" fmla="*/ 3455 w 5616"/>
                <a:gd name="T11" fmla="*/ 1944 h 3891"/>
                <a:gd name="T12" fmla="*/ 4752 w 5616"/>
                <a:gd name="T13" fmla="*/ 865 h 3891"/>
                <a:gd name="T14" fmla="*/ 4752 w 5616"/>
                <a:gd name="T15" fmla="*/ 865 h 3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6" h="3891">
                  <a:moveTo>
                    <a:pt x="4752" y="865"/>
                  </a:moveTo>
                  <a:lnTo>
                    <a:pt x="5616" y="3891"/>
                  </a:lnTo>
                  <a:lnTo>
                    <a:pt x="0" y="3891"/>
                  </a:lnTo>
                  <a:lnTo>
                    <a:pt x="0" y="1944"/>
                  </a:lnTo>
                  <a:lnTo>
                    <a:pt x="1510" y="0"/>
                  </a:lnTo>
                  <a:lnTo>
                    <a:pt x="3455" y="1944"/>
                  </a:lnTo>
                  <a:lnTo>
                    <a:pt x="4752" y="865"/>
                  </a:lnTo>
                  <a:lnTo>
                    <a:pt x="4752" y="865"/>
                  </a:ln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grpSp>
      <p:sp>
        <p:nvSpPr>
          <p:cNvPr id="29" name="Freeform 10"/>
          <p:cNvSpPr>
            <a:spLocks noEditPoints="1"/>
          </p:cNvSpPr>
          <p:nvPr>
            <p:custDataLst>
              <p:tags r:id="rId16"/>
            </p:custDataLst>
          </p:nvPr>
        </p:nvSpPr>
        <p:spPr bwMode="auto">
          <a:xfrm>
            <a:off x="4655283" y="2769683"/>
            <a:ext cx="581336" cy="528824"/>
          </a:xfrm>
          <a:custGeom>
            <a:avLst/>
            <a:gdLst>
              <a:gd name="T0" fmla="*/ 729 w 8015"/>
              <a:gd name="T1" fmla="*/ 0 h 7291"/>
              <a:gd name="T2" fmla="*/ 1094 w 8015"/>
              <a:gd name="T3" fmla="*/ 0 h 7291"/>
              <a:gd name="T4" fmla="*/ 1094 w 8015"/>
              <a:gd name="T5" fmla="*/ 7291 h 7291"/>
              <a:gd name="T6" fmla="*/ 729 w 8015"/>
              <a:gd name="T7" fmla="*/ 7291 h 7291"/>
              <a:gd name="T8" fmla="*/ 729 w 8015"/>
              <a:gd name="T9" fmla="*/ 0 h 7291"/>
              <a:gd name="T10" fmla="*/ 729 w 8015"/>
              <a:gd name="T11" fmla="*/ 0 h 7291"/>
              <a:gd name="T12" fmla="*/ 0 w 8015"/>
              <a:gd name="T13" fmla="*/ 6197 h 7291"/>
              <a:gd name="T14" fmla="*/ 8015 w 8015"/>
              <a:gd name="T15" fmla="*/ 6197 h 7291"/>
              <a:gd name="T16" fmla="*/ 8015 w 8015"/>
              <a:gd name="T17" fmla="*/ 6562 h 7291"/>
              <a:gd name="T18" fmla="*/ 0 w 8015"/>
              <a:gd name="T19" fmla="*/ 6562 h 7291"/>
              <a:gd name="T20" fmla="*/ 0 w 8015"/>
              <a:gd name="T21" fmla="*/ 6197 h 7291"/>
              <a:gd name="T22" fmla="*/ 0 w 8015"/>
              <a:gd name="T23" fmla="*/ 6197 h 7291"/>
              <a:gd name="T24" fmla="*/ 1094 w 8015"/>
              <a:gd name="T25" fmla="*/ 729 h 7291"/>
              <a:gd name="T26" fmla="*/ 4370 w 8015"/>
              <a:gd name="T27" fmla="*/ 729 h 7291"/>
              <a:gd name="T28" fmla="*/ 4370 w 8015"/>
              <a:gd name="T29" fmla="*/ 1824 h 7291"/>
              <a:gd name="T30" fmla="*/ 1094 w 8015"/>
              <a:gd name="T31" fmla="*/ 1824 h 7291"/>
              <a:gd name="T32" fmla="*/ 1094 w 8015"/>
              <a:gd name="T33" fmla="*/ 729 h 7291"/>
              <a:gd name="T34" fmla="*/ 1094 w 8015"/>
              <a:gd name="T35" fmla="*/ 729 h 7291"/>
              <a:gd name="T36" fmla="*/ 1094 w 8015"/>
              <a:gd name="T37" fmla="*/ 2552 h 7291"/>
              <a:gd name="T38" fmla="*/ 6921 w 8015"/>
              <a:gd name="T39" fmla="*/ 2552 h 7291"/>
              <a:gd name="T40" fmla="*/ 6921 w 8015"/>
              <a:gd name="T41" fmla="*/ 3644 h 7291"/>
              <a:gd name="T42" fmla="*/ 1094 w 8015"/>
              <a:gd name="T43" fmla="*/ 3644 h 7291"/>
              <a:gd name="T44" fmla="*/ 1094 w 8015"/>
              <a:gd name="T45" fmla="*/ 2552 h 7291"/>
              <a:gd name="T46" fmla="*/ 1094 w 8015"/>
              <a:gd name="T47" fmla="*/ 2552 h 7291"/>
              <a:gd name="T48" fmla="*/ 1094 w 8015"/>
              <a:gd name="T49" fmla="*/ 4373 h 7291"/>
              <a:gd name="T50" fmla="*/ 5464 w 8015"/>
              <a:gd name="T51" fmla="*/ 4373 h 7291"/>
              <a:gd name="T52" fmla="*/ 5464 w 8015"/>
              <a:gd name="T53" fmla="*/ 5468 h 7291"/>
              <a:gd name="T54" fmla="*/ 1094 w 8015"/>
              <a:gd name="T55" fmla="*/ 5468 h 7291"/>
              <a:gd name="T56" fmla="*/ 1094 w 8015"/>
              <a:gd name="T57" fmla="*/ 4373 h 7291"/>
              <a:gd name="T58" fmla="*/ 1094 w 8015"/>
              <a:gd name="T59" fmla="*/ 4373 h 7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15" h="7291">
                <a:moveTo>
                  <a:pt x="729" y="0"/>
                </a:moveTo>
                <a:lnTo>
                  <a:pt x="1094" y="0"/>
                </a:lnTo>
                <a:lnTo>
                  <a:pt x="1094" y="7291"/>
                </a:lnTo>
                <a:lnTo>
                  <a:pt x="729" y="7291"/>
                </a:lnTo>
                <a:lnTo>
                  <a:pt x="729" y="0"/>
                </a:lnTo>
                <a:lnTo>
                  <a:pt x="729" y="0"/>
                </a:lnTo>
                <a:close/>
                <a:moveTo>
                  <a:pt x="0" y="6197"/>
                </a:moveTo>
                <a:lnTo>
                  <a:pt x="8015" y="6197"/>
                </a:lnTo>
                <a:lnTo>
                  <a:pt x="8015" y="6562"/>
                </a:lnTo>
                <a:lnTo>
                  <a:pt x="0" y="6562"/>
                </a:lnTo>
                <a:lnTo>
                  <a:pt x="0" y="6197"/>
                </a:lnTo>
                <a:lnTo>
                  <a:pt x="0" y="6197"/>
                </a:lnTo>
                <a:close/>
                <a:moveTo>
                  <a:pt x="1094" y="729"/>
                </a:moveTo>
                <a:lnTo>
                  <a:pt x="4370" y="729"/>
                </a:lnTo>
                <a:lnTo>
                  <a:pt x="4370" y="1824"/>
                </a:lnTo>
                <a:lnTo>
                  <a:pt x="1094" y="1824"/>
                </a:lnTo>
                <a:lnTo>
                  <a:pt x="1094" y="729"/>
                </a:lnTo>
                <a:lnTo>
                  <a:pt x="1094" y="729"/>
                </a:lnTo>
                <a:close/>
                <a:moveTo>
                  <a:pt x="1094" y="2552"/>
                </a:moveTo>
                <a:lnTo>
                  <a:pt x="6921" y="2552"/>
                </a:lnTo>
                <a:lnTo>
                  <a:pt x="6921" y="3644"/>
                </a:lnTo>
                <a:lnTo>
                  <a:pt x="1094" y="3644"/>
                </a:lnTo>
                <a:lnTo>
                  <a:pt x="1094" y="2552"/>
                </a:lnTo>
                <a:lnTo>
                  <a:pt x="1094" y="2552"/>
                </a:lnTo>
                <a:close/>
                <a:moveTo>
                  <a:pt x="1094" y="4373"/>
                </a:moveTo>
                <a:lnTo>
                  <a:pt x="5464" y="4373"/>
                </a:lnTo>
                <a:lnTo>
                  <a:pt x="5464" y="5468"/>
                </a:lnTo>
                <a:lnTo>
                  <a:pt x="1094" y="5468"/>
                </a:lnTo>
                <a:lnTo>
                  <a:pt x="1094" y="4373"/>
                </a:lnTo>
                <a:lnTo>
                  <a:pt x="1094" y="4373"/>
                </a:ln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sp>
        <p:nvSpPr>
          <p:cNvPr id="35" name="Freeform 14"/>
          <p:cNvSpPr>
            <a:spLocks noEditPoints="1"/>
          </p:cNvSpPr>
          <p:nvPr>
            <p:custDataLst>
              <p:tags r:id="rId17"/>
            </p:custDataLst>
          </p:nvPr>
        </p:nvSpPr>
        <p:spPr bwMode="auto">
          <a:xfrm>
            <a:off x="7007657" y="2769683"/>
            <a:ext cx="523486" cy="523744"/>
          </a:xfrm>
          <a:custGeom>
            <a:avLst/>
            <a:gdLst>
              <a:gd name="T0" fmla="*/ 1664 w 3043"/>
              <a:gd name="T1" fmla="*/ 1379 h 3043"/>
              <a:gd name="T2" fmla="*/ 1664 w 3043"/>
              <a:gd name="T3" fmla="*/ 0 h 3043"/>
              <a:gd name="T4" fmla="*/ 3043 w 3043"/>
              <a:gd name="T5" fmla="*/ 1379 h 3043"/>
              <a:gd name="T6" fmla="*/ 1664 w 3043"/>
              <a:gd name="T7" fmla="*/ 1379 h 3043"/>
              <a:gd name="T8" fmla="*/ 1379 w 3043"/>
              <a:gd name="T9" fmla="*/ 3043 h 3043"/>
              <a:gd name="T10" fmla="*/ 0 w 3043"/>
              <a:gd name="T11" fmla="*/ 1664 h 3043"/>
              <a:gd name="T12" fmla="*/ 1379 w 3043"/>
              <a:gd name="T13" fmla="*/ 285 h 3043"/>
              <a:gd name="T14" fmla="*/ 1379 w 3043"/>
              <a:gd name="T15" fmla="*/ 1664 h 3043"/>
              <a:gd name="T16" fmla="*/ 2758 w 3043"/>
              <a:gd name="T17" fmla="*/ 1664 h 3043"/>
              <a:gd name="T18" fmla="*/ 1379 w 3043"/>
              <a:gd name="T19" fmla="*/ 3043 h 3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3" h="3043">
                <a:moveTo>
                  <a:pt x="1664" y="1379"/>
                </a:moveTo>
                <a:cubicBezTo>
                  <a:pt x="1664" y="0"/>
                  <a:pt x="1664" y="0"/>
                  <a:pt x="1664" y="0"/>
                </a:cubicBezTo>
                <a:cubicBezTo>
                  <a:pt x="2426" y="0"/>
                  <a:pt x="3043" y="617"/>
                  <a:pt x="3043" y="1379"/>
                </a:cubicBezTo>
                <a:cubicBezTo>
                  <a:pt x="1664" y="1379"/>
                  <a:pt x="1664" y="1379"/>
                  <a:pt x="1664" y="1379"/>
                </a:cubicBezTo>
                <a:close/>
                <a:moveTo>
                  <a:pt x="1379" y="3043"/>
                </a:moveTo>
                <a:cubicBezTo>
                  <a:pt x="617" y="3043"/>
                  <a:pt x="0" y="2426"/>
                  <a:pt x="0" y="1664"/>
                </a:cubicBezTo>
                <a:cubicBezTo>
                  <a:pt x="0" y="903"/>
                  <a:pt x="617" y="285"/>
                  <a:pt x="1379" y="285"/>
                </a:cubicBezTo>
                <a:cubicBezTo>
                  <a:pt x="1379" y="1664"/>
                  <a:pt x="1379" y="1664"/>
                  <a:pt x="1379" y="1664"/>
                </a:cubicBezTo>
                <a:cubicBezTo>
                  <a:pt x="2758" y="1664"/>
                  <a:pt x="2758" y="1664"/>
                  <a:pt x="2758" y="1664"/>
                </a:cubicBezTo>
                <a:cubicBezTo>
                  <a:pt x="2758" y="2426"/>
                  <a:pt x="2140" y="3043"/>
                  <a:pt x="1379" y="3043"/>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sp>
        <p:nvSpPr>
          <p:cNvPr id="39" name="Freeform 18"/>
          <p:cNvSpPr>
            <a:spLocks noEditPoints="1"/>
          </p:cNvSpPr>
          <p:nvPr>
            <p:custDataLst>
              <p:tags r:id="rId18"/>
            </p:custDataLst>
          </p:nvPr>
        </p:nvSpPr>
        <p:spPr bwMode="auto">
          <a:xfrm>
            <a:off x="9330752" y="2775398"/>
            <a:ext cx="524283" cy="523744"/>
          </a:xfrm>
          <a:custGeom>
            <a:avLst/>
            <a:gdLst>
              <a:gd name="T0" fmla="*/ 2846 w 3282"/>
              <a:gd name="T1" fmla="*/ 1896 h 3277"/>
              <a:gd name="T2" fmla="*/ 2754 w 3282"/>
              <a:gd name="T3" fmla="*/ 1842 h 3277"/>
              <a:gd name="T4" fmla="*/ 2228 w 3282"/>
              <a:gd name="T5" fmla="*/ 1785 h 3277"/>
              <a:gd name="T6" fmla="*/ 2544 w 3282"/>
              <a:gd name="T7" fmla="*/ 1016 h 3277"/>
              <a:gd name="T8" fmla="*/ 1518 w 3282"/>
              <a:gd name="T9" fmla="*/ 0 h 3277"/>
              <a:gd name="T10" fmla="*/ 492 w 3282"/>
              <a:gd name="T11" fmla="*/ 1016 h 3277"/>
              <a:gd name="T12" fmla="*/ 845 w 3282"/>
              <a:gd name="T13" fmla="*/ 1841 h 3277"/>
              <a:gd name="T14" fmla="*/ 94 w 3282"/>
              <a:gd name="T15" fmla="*/ 1756 h 3277"/>
              <a:gd name="T16" fmla="*/ 26 w 3282"/>
              <a:gd name="T17" fmla="*/ 1768 h 3277"/>
              <a:gd name="T18" fmla="*/ 2 w 3282"/>
              <a:gd name="T19" fmla="*/ 1809 h 3277"/>
              <a:gd name="T20" fmla="*/ 205 w 3282"/>
              <a:gd name="T21" fmla="*/ 3045 h 3277"/>
              <a:gd name="T22" fmla="*/ 287 w 3282"/>
              <a:gd name="T23" fmla="*/ 3105 h 3277"/>
              <a:gd name="T24" fmla="*/ 1233 w 3282"/>
              <a:gd name="T25" fmla="*/ 3242 h 3277"/>
              <a:gd name="T26" fmla="*/ 1251 w 3282"/>
              <a:gd name="T27" fmla="*/ 3244 h 3277"/>
              <a:gd name="T28" fmla="*/ 1270 w 3282"/>
              <a:gd name="T29" fmla="*/ 3243 h 3277"/>
              <a:gd name="T30" fmla="*/ 2174 w 3282"/>
              <a:gd name="T31" fmla="*/ 3135 h 3277"/>
              <a:gd name="T32" fmla="*/ 3177 w 3282"/>
              <a:gd name="T33" fmla="*/ 3275 h 3277"/>
              <a:gd name="T34" fmla="*/ 3197 w 3282"/>
              <a:gd name="T35" fmla="*/ 3277 h 3277"/>
              <a:gd name="T36" fmla="*/ 3256 w 3282"/>
              <a:gd name="T37" fmla="*/ 3263 h 3277"/>
              <a:gd name="T38" fmla="*/ 3276 w 3282"/>
              <a:gd name="T39" fmla="*/ 3214 h 3277"/>
              <a:gd name="T40" fmla="*/ 2846 w 3282"/>
              <a:gd name="T41" fmla="*/ 1896 h 3277"/>
              <a:gd name="T42" fmla="*/ 1518 w 3282"/>
              <a:gd name="T43" fmla="*/ 424 h 3277"/>
              <a:gd name="T44" fmla="*/ 2031 w 3282"/>
              <a:gd name="T45" fmla="*/ 932 h 3277"/>
              <a:gd name="T46" fmla="*/ 1518 w 3282"/>
              <a:gd name="T47" fmla="*/ 1440 h 3277"/>
              <a:gd name="T48" fmla="*/ 1005 w 3282"/>
              <a:gd name="T49" fmla="*/ 932 h 3277"/>
              <a:gd name="T50" fmla="*/ 1518 w 3282"/>
              <a:gd name="T51" fmla="*/ 424 h 3277"/>
              <a:gd name="T52" fmla="*/ 1874 w 3282"/>
              <a:gd name="T53" fmla="*/ 2362 h 3277"/>
              <a:gd name="T54" fmla="*/ 1804 w 3282"/>
              <a:gd name="T55" fmla="*/ 2371 h 3277"/>
              <a:gd name="T56" fmla="*/ 1859 w 3282"/>
              <a:gd name="T57" fmla="*/ 2302 h 3277"/>
              <a:gd name="T58" fmla="*/ 1874 w 3282"/>
              <a:gd name="T59" fmla="*/ 2362 h 3277"/>
              <a:gd name="T60" fmla="*/ 181 w 3282"/>
              <a:gd name="T61" fmla="*/ 1871 h 3277"/>
              <a:gd name="T62" fmla="*/ 883 w 3282"/>
              <a:gd name="T63" fmla="*/ 1953 h 3277"/>
              <a:gd name="T64" fmla="*/ 989 w 3282"/>
              <a:gd name="T65" fmla="*/ 2452 h 3277"/>
              <a:gd name="T66" fmla="*/ 266 w 3282"/>
              <a:gd name="T67" fmla="*/ 2360 h 3277"/>
              <a:gd name="T68" fmla="*/ 181 w 3282"/>
              <a:gd name="T69" fmla="*/ 1871 h 3277"/>
              <a:gd name="T70" fmla="*/ 377 w 3282"/>
              <a:gd name="T71" fmla="*/ 2998 h 3277"/>
              <a:gd name="T72" fmla="*/ 286 w 3282"/>
              <a:gd name="T73" fmla="*/ 2475 h 3277"/>
              <a:gd name="T74" fmla="*/ 1014 w 3282"/>
              <a:gd name="T75" fmla="*/ 2569 h 3277"/>
              <a:gd name="T76" fmla="*/ 1128 w 3282"/>
              <a:gd name="T77" fmla="*/ 3105 h 3277"/>
              <a:gd name="T78" fmla="*/ 377 w 3282"/>
              <a:gd name="T79" fmla="*/ 2998 h 3277"/>
              <a:gd name="T80" fmla="*/ 1118 w 3282"/>
              <a:gd name="T81" fmla="*/ 2225 h 3277"/>
              <a:gd name="T82" fmla="*/ 1286 w 3282"/>
              <a:gd name="T83" fmla="*/ 2437 h 3277"/>
              <a:gd name="T84" fmla="*/ 1169 w 3282"/>
              <a:gd name="T85" fmla="*/ 2452 h 3277"/>
              <a:gd name="T86" fmla="*/ 1118 w 3282"/>
              <a:gd name="T87" fmla="*/ 2225 h 3277"/>
              <a:gd name="T88" fmla="*/ 1315 w 3282"/>
              <a:gd name="T89" fmla="*/ 3107 h 3277"/>
              <a:gd name="T90" fmla="*/ 1195 w 3282"/>
              <a:gd name="T91" fmla="*/ 2570 h 3277"/>
              <a:gd name="T92" fmla="*/ 1377 w 3282"/>
              <a:gd name="T93" fmla="*/ 2547 h 3277"/>
              <a:gd name="T94" fmla="*/ 1518 w 3282"/>
              <a:gd name="T95" fmla="*/ 2711 h 3277"/>
              <a:gd name="T96" fmla="*/ 1693 w 3282"/>
              <a:gd name="T97" fmla="*/ 2507 h 3277"/>
              <a:gd name="T98" fmla="*/ 1906 w 3282"/>
              <a:gd name="T99" fmla="*/ 2480 h 3277"/>
              <a:gd name="T100" fmla="*/ 2048 w 3282"/>
              <a:gd name="T101" fmla="*/ 3019 h 3277"/>
              <a:gd name="T102" fmla="*/ 1315 w 3282"/>
              <a:gd name="T103" fmla="*/ 3107 h 3277"/>
              <a:gd name="T104" fmla="*/ 1994 w 3282"/>
              <a:gd name="T105" fmla="*/ 2125 h 3277"/>
              <a:gd name="T106" fmla="*/ 2162 w 3282"/>
              <a:gd name="T107" fmla="*/ 1886 h 3277"/>
              <a:gd name="T108" fmla="*/ 2675 w 3282"/>
              <a:gd name="T109" fmla="*/ 1943 h 3277"/>
              <a:gd name="T110" fmla="*/ 2838 w 3282"/>
              <a:gd name="T111" fmla="*/ 2457 h 3277"/>
              <a:gd name="T112" fmla="*/ 2059 w 3282"/>
              <a:gd name="T113" fmla="*/ 2362 h 3277"/>
              <a:gd name="T114" fmla="*/ 1994 w 3282"/>
              <a:gd name="T115" fmla="*/ 2125 h 3277"/>
              <a:gd name="T116" fmla="*/ 2239 w 3282"/>
              <a:gd name="T117" fmla="*/ 3021 h 3277"/>
              <a:gd name="T118" fmla="*/ 2091 w 3282"/>
              <a:gd name="T119" fmla="*/ 2481 h 3277"/>
              <a:gd name="T120" fmla="*/ 2876 w 3282"/>
              <a:gd name="T121" fmla="*/ 2579 h 3277"/>
              <a:gd name="T122" fmla="*/ 3051 w 3282"/>
              <a:gd name="T123" fmla="*/ 3133 h 3277"/>
              <a:gd name="T124" fmla="*/ 2239 w 3282"/>
              <a:gd name="T125" fmla="*/ 3021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82" h="3277">
                <a:moveTo>
                  <a:pt x="2846" y="1896"/>
                </a:moveTo>
                <a:cubicBezTo>
                  <a:pt x="2837" y="1869"/>
                  <a:pt x="2799" y="1847"/>
                  <a:pt x="2754" y="1842"/>
                </a:cubicBezTo>
                <a:cubicBezTo>
                  <a:pt x="2228" y="1785"/>
                  <a:pt x="2228" y="1785"/>
                  <a:pt x="2228" y="1785"/>
                </a:cubicBezTo>
                <a:cubicBezTo>
                  <a:pt x="2404" y="1508"/>
                  <a:pt x="2544" y="1223"/>
                  <a:pt x="2544" y="1016"/>
                </a:cubicBezTo>
                <a:cubicBezTo>
                  <a:pt x="2544" y="455"/>
                  <a:pt x="2085" y="0"/>
                  <a:pt x="1518" y="0"/>
                </a:cubicBezTo>
                <a:cubicBezTo>
                  <a:pt x="952" y="0"/>
                  <a:pt x="492" y="455"/>
                  <a:pt x="492" y="1016"/>
                </a:cubicBezTo>
                <a:cubicBezTo>
                  <a:pt x="492" y="1238"/>
                  <a:pt x="652" y="1547"/>
                  <a:pt x="845" y="1841"/>
                </a:cubicBezTo>
                <a:cubicBezTo>
                  <a:pt x="94" y="1756"/>
                  <a:pt x="94" y="1756"/>
                  <a:pt x="94" y="1756"/>
                </a:cubicBezTo>
                <a:cubicBezTo>
                  <a:pt x="69" y="1754"/>
                  <a:pt x="44" y="1758"/>
                  <a:pt x="26" y="1768"/>
                </a:cubicBezTo>
                <a:cubicBezTo>
                  <a:pt x="9" y="1778"/>
                  <a:pt x="0" y="1793"/>
                  <a:pt x="2" y="1809"/>
                </a:cubicBezTo>
                <a:cubicBezTo>
                  <a:pt x="205" y="3045"/>
                  <a:pt x="205" y="3045"/>
                  <a:pt x="205" y="3045"/>
                </a:cubicBezTo>
                <a:cubicBezTo>
                  <a:pt x="210" y="3073"/>
                  <a:pt x="244" y="3099"/>
                  <a:pt x="287" y="3105"/>
                </a:cubicBezTo>
                <a:cubicBezTo>
                  <a:pt x="1233" y="3242"/>
                  <a:pt x="1233" y="3242"/>
                  <a:pt x="1233" y="3242"/>
                </a:cubicBezTo>
                <a:cubicBezTo>
                  <a:pt x="1239" y="3243"/>
                  <a:pt x="1245" y="3244"/>
                  <a:pt x="1251" y="3244"/>
                </a:cubicBezTo>
                <a:cubicBezTo>
                  <a:pt x="1257" y="3244"/>
                  <a:pt x="1264" y="3244"/>
                  <a:pt x="1270" y="3243"/>
                </a:cubicBezTo>
                <a:cubicBezTo>
                  <a:pt x="2174" y="3135"/>
                  <a:pt x="2174" y="3135"/>
                  <a:pt x="2174" y="3135"/>
                </a:cubicBezTo>
                <a:cubicBezTo>
                  <a:pt x="3177" y="3275"/>
                  <a:pt x="3177" y="3275"/>
                  <a:pt x="3177" y="3275"/>
                </a:cubicBezTo>
                <a:cubicBezTo>
                  <a:pt x="3184" y="3276"/>
                  <a:pt x="3190" y="3277"/>
                  <a:pt x="3197" y="3277"/>
                </a:cubicBezTo>
                <a:cubicBezTo>
                  <a:pt x="3220" y="3277"/>
                  <a:pt x="3241" y="3272"/>
                  <a:pt x="3256" y="3263"/>
                </a:cubicBezTo>
                <a:cubicBezTo>
                  <a:pt x="3275" y="3251"/>
                  <a:pt x="3282" y="3233"/>
                  <a:pt x="3276" y="3214"/>
                </a:cubicBezTo>
                <a:cubicBezTo>
                  <a:pt x="2846" y="1896"/>
                  <a:pt x="2846" y="1896"/>
                  <a:pt x="2846" y="1896"/>
                </a:cubicBezTo>
                <a:close/>
                <a:moveTo>
                  <a:pt x="1518" y="424"/>
                </a:moveTo>
                <a:cubicBezTo>
                  <a:pt x="1802" y="424"/>
                  <a:pt x="2031" y="651"/>
                  <a:pt x="2031" y="932"/>
                </a:cubicBezTo>
                <a:cubicBezTo>
                  <a:pt x="2031" y="1213"/>
                  <a:pt x="1802" y="1440"/>
                  <a:pt x="1518" y="1440"/>
                </a:cubicBezTo>
                <a:cubicBezTo>
                  <a:pt x="1235" y="1440"/>
                  <a:pt x="1005" y="1212"/>
                  <a:pt x="1005" y="932"/>
                </a:cubicBezTo>
                <a:cubicBezTo>
                  <a:pt x="1005" y="651"/>
                  <a:pt x="1235" y="424"/>
                  <a:pt x="1518" y="424"/>
                </a:cubicBezTo>
                <a:close/>
                <a:moveTo>
                  <a:pt x="1874" y="2362"/>
                </a:moveTo>
                <a:cubicBezTo>
                  <a:pt x="1804" y="2371"/>
                  <a:pt x="1804" y="2371"/>
                  <a:pt x="1804" y="2371"/>
                </a:cubicBezTo>
                <a:cubicBezTo>
                  <a:pt x="1822" y="2349"/>
                  <a:pt x="1840" y="2326"/>
                  <a:pt x="1859" y="2302"/>
                </a:cubicBezTo>
                <a:cubicBezTo>
                  <a:pt x="1874" y="2362"/>
                  <a:pt x="1874" y="2362"/>
                  <a:pt x="1874" y="2362"/>
                </a:cubicBezTo>
                <a:close/>
                <a:moveTo>
                  <a:pt x="181" y="1871"/>
                </a:moveTo>
                <a:cubicBezTo>
                  <a:pt x="883" y="1953"/>
                  <a:pt x="883" y="1953"/>
                  <a:pt x="883" y="1953"/>
                </a:cubicBezTo>
                <a:cubicBezTo>
                  <a:pt x="989" y="2452"/>
                  <a:pt x="989" y="2452"/>
                  <a:pt x="989" y="2452"/>
                </a:cubicBezTo>
                <a:cubicBezTo>
                  <a:pt x="266" y="2360"/>
                  <a:pt x="266" y="2360"/>
                  <a:pt x="266" y="2360"/>
                </a:cubicBezTo>
                <a:cubicBezTo>
                  <a:pt x="181" y="1871"/>
                  <a:pt x="181" y="1871"/>
                  <a:pt x="181" y="1871"/>
                </a:cubicBezTo>
                <a:close/>
                <a:moveTo>
                  <a:pt x="377" y="2998"/>
                </a:moveTo>
                <a:cubicBezTo>
                  <a:pt x="286" y="2475"/>
                  <a:pt x="286" y="2475"/>
                  <a:pt x="286" y="2475"/>
                </a:cubicBezTo>
                <a:cubicBezTo>
                  <a:pt x="1014" y="2569"/>
                  <a:pt x="1014" y="2569"/>
                  <a:pt x="1014" y="2569"/>
                </a:cubicBezTo>
                <a:cubicBezTo>
                  <a:pt x="1128" y="3105"/>
                  <a:pt x="1128" y="3105"/>
                  <a:pt x="1128" y="3105"/>
                </a:cubicBezTo>
                <a:cubicBezTo>
                  <a:pt x="377" y="2998"/>
                  <a:pt x="377" y="2998"/>
                  <a:pt x="377" y="2998"/>
                </a:cubicBezTo>
                <a:close/>
                <a:moveTo>
                  <a:pt x="1118" y="2225"/>
                </a:moveTo>
                <a:cubicBezTo>
                  <a:pt x="1177" y="2302"/>
                  <a:pt x="1234" y="2374"/>
                  <a:pt x="1286" y="2437"/>
                </a:cubicBezTo>
                <a:cubicBezTo>
                  <a:pt x="1169" y="2452"/>
                  <a:pt x="1169" y="2452"/>
                  <a:pt x="1169" y="2452"/>
                </a:cubicBezTo>
                <a:cubicBezTo>
                  <a:pt x="1118" y="2225"/>
                  <a:pt x="1118" y="2225"/>
                  <a:pt x="1118" y="2225"/>
                </a:cubicBezTo>
                <a:close/>
                <a:moveTo>
                  <a:pt x="1315" y="3107"/>
                </a:moveTo>
                <a:cubicBezTo>
                  <a:pt x="1195" y="2570"/>
                  <a:pt x="1195" y="2570"/>
                  <a:pt x="1195" y="2570"/>
                </a:cubicBezTo>
                <a:cubicBezTo>
                  <a:pt x="1377" y="2547"/>
                  <a:pt x="1377" y="2547"/>
                  <a:pt x="1377" y="2547"/>
                </a:cubicBezTo>
                <a:cubicBezTo>
                  <a:pt x="1462" y="2648"/>
                  <a:pt x="1518" y="2711"/>
                  <a:pt x="1518" y="2711"/>
                </a:cubicBezTo>
                <a:cubicBezTo>
                  <a:pt x="1518" y="2711"/>
                  <a:pt x="1590" y="2632"/>
                  <a:pt x="1693" y="2507"/>
                </a:cubicBezTo>
                <a:cubicBezTo>
                  <a:pt x="1906" y="2480"/>
                  <a:pt x="1906" y="2480"/>
                  <a:pt x="1906" y="2480"/>
                </a:cubicBezTo>
                <a:cubicBezTo>
                  <a:pt x="2048" y="3019"/>
                  <a:pt x="2048" y="3019"/>
                  <a:pt x="2048" y="3019"/>
                </a:cubicBezTo>
                <a:cubicBezTo>
                  <a:pt x="1315" y="3107"/>
                  <a:pt x="1315" y="3107"/>
                  <a:pt x="1315" y="3107"/>
                </a:cubicBezTo>
                <a:close/>
                <a:moveTo>
                  <a:pt x="1994" y="2125"/>
                </a:moveTo>
                <a:cubicBezTo>
                  <a:pt x="2050" y="2048"/>
                  <a:pt x="2107" y="1968"/>
                  <a:pt x="2162" y="1886"/>
                </a:cubicBezTo>
                <a:cubicBezTo>
                  <a:pt x="2675" y="1943"/>
                  <a:pt x="2675" y="1943"/>
                  <a:pt x="2675" y="1943"/>
                </a:cubicBezTo>
                <a:cubicBezTo>
                  <a:pt x="2838" y="2457"/>
                  <a:pt x="2838" y="2457"/>
                  <a:pt x="2838" y="2457"/>
                </a:cubicBezTo>
                <a:cubicBezTo>
                  <a:pt x="2059" y="2362"/>
                  <a:pt x="2059" y="2362"/>
                  <a:pt x="2059" y="2362"/>
                </a:cubicBezTo>
                <a:cubicBezTo>
                  <a:pt x="1994" y="2125"/>
                  <a:pt x="1994" y="2125"/>
                  <a:pt x="1994" y="2125"/>
                </a:cubicBezTo>
                <a:close/>
                <a:moveTo>
                  <a:pt x="2239" y="3021"/>
                </a:moveTo>
                <a:cubicBezTo>
                  <a:pt x="2091" y="2481"/>
                  <a:pt x="2091" y="2481"/>
                  <a:pt x="2091" y="2481"/>
                </a:cubicBezTo>
                <a:cubicBezTo>
                  <a:pt x="2876" y="2579"/>
                  <a:pt x="2876" y="2579"/>
                  <a:pt x="2876" y="2579"/>
                </a:cubicBezTo>
                <a:cubicBezTo>
                  <a:pt x="3051" y="3133"/>
                  <a:pt x="3051" y="3133"/>
                  <a:pt x="3051" y="3133"/>
                </a:cubicBezTo>
                <a:cubicBezTo>
                  <a:pt x="2239" y="3021"/>
                  <a:pt x="2239" y="3021"/>
                  <a:pt x="2239" y="3021"/>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sp>
        <p:nvSpPr>
          <p:cNvPr id="40" name="文本框 39"/>
          <p:cNvSpPr txBox="1"/>
          <p:nvPr>
            <p:custDataLst>
              <p:tags r:id="rId19"/>
            </p:custDataLst>
          </p:nvPr>
        </p:nvSpPr>
        <p:spPr>
          <a:xfrm>
            <a:off x="2149789" y="3479829"/>
            <a:ext cx="942886" cy="369332"/>
          </a:xfrm>
          <a:prstGeom prst="rect">
            <a:avLst/>
          </a:prstGeom>
          <a:noFill/>
        </p:spPr>
        <p:txBody>
          <a:bodyPr wrap="none" rtlCol="0">
            <a:spAutoFit/>
          </a:bodyPr>
          <a:lstStyle/>
          <a:p>
            <a:pPr algn="r"/>
            <a:r>
              <a:rPr lang="en-US" altLang="zh-CN" b="1" dirty="0" smtClean="0">
                <a:solidFill>
                  <a:srgbClr val="5F5F5F"/>
                </a:solidFill>
              </a:rPr>
              <a:t>Chart 1</a:t>
            </a:r>
            <a:endParaRPr lang="zh-CN" altLang="en-US" b="1" dirty="0">
              <a:solidFill>
                <a:srgbClr val="5F5F5F"/>
              </a:solidFill>
            </a:endParaRPr>
          </a:p>
        </p:txBody>
      </p:sp>
      <p:sp>
        <p:nvSpPr>
          <p:cNvPr id="41" name="文本框 40"/>
          <p:cNvSpPr txBox="1"/>
          <p:nvPr>
            <p:custDataLst>
              <p:tags r:id="rId20"/>
            </p:custDataLst>
          </p:nvPr>
        </p:nvSpPr>
        <p:spPr>
          <a:xfrm>
            <a:off x="4473872" y="3479829"/>
            <a:ext cx="942887" cy="369332"/>
          </a:xfrm>
          <a:prstGeom prst="rect">
            <a:avLst/>
          </a:prstGeom>
          <a:noFill/>
        </p:spPr>
        <p:txBody>
          <a:bodyPr wrap="none" rtlCol="0">
            <a:spAutoFit/>
          </a:bodyPr>
          <a:lstStyle/>
          <a:p>
            <a:pPr algn="r"/>
            <a:r>
              <a:rPr lang="en-US" altLang="zh-CN" b="1" dirty="0" smtClean="0">
                <a:solidFill>
                  <a:srgbClr val="5F5F5F"/>
                </a:solidFill>
              </a:rPr>
              <a:t>Chart 2</a:t>
            </a:r>
            <a:endParaRPr lang="zh-CN" altLang="en-US" b="1" dirty="0">
              <a:solidFill>
                <a:srgbClr val="5F5F5F"/>
              </a:solidFill>
            </a:endParaRPr>
          </a:p>
        </p:txBody>
      </p:sp>
      <p:sp>
        <p:nvSpPr>
          <p:cNvPr id="42" name="文本框 41"/>
          <p:cNvSpPr txBox="1"/>
          <p:nvPr>
            <p:custDataLst>
              <p:tags r:id="rId21"/>
            </p:custDataLst>
          </p:nvPr>
        </p:nvSpPr>
        <p:spPr>
          <a:xfrm>
            <a:off x="6797956" y="3474749"/>
            <a:ext cx="942887" cy="369332"/>
          </a:xfrm>
          <a:prstGeom prst="rect">
            <a:avLst/>
          </a:prstGeom>
          <a:noFill/>
        </p:spPr>
        <p:txBody>
          <a:bodyPr wrap="none" rtlCol="0">
            <a:spAutoFit/>
          </a:bodyPr>
          <a:lstStyle/>
          <a:p>
            <a:pPr algn="r"/>
            <a:r>
              <a:rPr lang="en-US" altLang="zh-CN" b="1" dirty="0" smtClean="0">
                <a:solidFill>
                  <a:srgbClr val="5F5F5F"/>
                </a:solidFill>
              </a:rPr>
              <a:t>Chart 3</a:t>
            </a:r>
            <a:endParaRPr lang="zh-CN" altLang="en-US" b="1" dirty="0">
              <a:solidFill>
                <a:srgbClr val="5F5F5F"/>
              </a:solidFill>
            </a:endParaRPr>
          </a:p>
        </p:txBody>
      </p:sp>
      <p:sp>
        <p:nvSpPr>
          <p:cNvPr id="43" name="文本框 42"/>
          <p:cNvSpPr txBox="1"/>
          <p:nvPr>
            <p:custDataLst>
              <p:tags r:id="rId22"/>
            </p:custDataLst>
          </p:nvPr>
        </p:nvSpPr>
        <p:spPr>
          <a:xfrm>
            <a:off x="9121449" y="3429029"/>
            <a:ext cx="942887" cy="369332"/>
          </a:xfrm>
          <a:prstGeom prst="rect">
            <a:avLst/>
          </a:prstGeom>
          <a:noFill/>
        </p:spPr>
        <p:txBody>
          <a:bodyPr wrap="none" rtlCol="0">
            <a:spAutoFit/>
          </a:bodyPr>
          <a:lstStyle/>
          <a:p>
            <a:pPr algn="r"/>
            <a:r>
              <a:rPr lang="en-US" altLang="zh-CN" b="1" dirty="0" smtClean="0">
                <a:solidFill>
                  <a:srgbClr val="5F5F5F"/>
                </a:solidFill>
              </a:rPr>
              <a:t>Chart 4</a:t>
            </a:r>
            <a:endParaRPr lang="zh-CN" altLang="en-US" b="1" dirty="0">
              <a:solidFill>
                <a:srgbClr val="5F5F5F"/>
              </a:solidFill>
            </a:endParaRPr>
          </a:p>
        </p:txBody>
      </p:sp>
      <p:sp>
        <p:nvSpPr>
          <p:cNvPr id="44" name="矩形 43"/>
          <p:cNvSpPr/>
          <p:nvPr>
            <p:custDataLst>
              <p:tags r:id="rId23"/>
            </p:custDataLst>
          </p:nvPr>
        </p:nvSpPr>
        <p:spPr>
          <a:xfrm>
            <a:off x="1979182" y="3844502"/>
            <a:ext cx="1284100" cy="1076325"/>
          </a:xfrm>
          <a:prstGeom prst="rect">
            <a:avLst/>
          </a:prstGeom>
        </p:spPr>
        <p:txBody>
          <a:bodyPr wrap="square">
            <a:spAutoFit/>
          </a:bodyPr>
          <a:lstStyle/>
          <a:p>
            <a:pPr algn="ctr"/>
            <a:r>
              <a:rPr lang="zh-CN" altLang="en-US" sz="1600" dirty="0">
                <a:solidFill>
                  <a:schemeClr val="tx1"/>
                </a:solidFill>
                <a:latin typeface="+mn-ea"/>
                <a:cs typeface="+mn-ea"/>
                <a:sym typeface="+mn-ea"/>
              </a:rPr>
              <a:t>提供 </a:t>
            </a:r>
            <a:r>
              <a:rPr lang="en-US" altLang="zh-CN" sz="1600" dirty="0">
                <a:solidFill>
                  <a:schemeClr val="tx1"/>
                </a:solidFill>
                <a:latin typeface="+mn-ea"/>
                <a:cs typeface="+mn-ea"/>
                <a:sym typeface="+mn-ea"/>
              </a:rPr>
              <a:t>Web </a:t>
            </a:r>
            <a:r>
              <a:rPr lang="zh-CN" altLang="en-US" sz="1600" dirty="0">
                <a:solidFill>
                  <a:schemeClr val="tx1"/>
                </a:solidFill>
                <a:latin typeface="+mn-ea"/>
                <a:cs typeface="+mn-ea"/>
                <a:sym typeface="+mn-ea"/>
              </a:rPr>
              <a:t>界面，支持 </a:t>
            </a:r>
            <a:r>
              <a:rPr lang="en-US" altLang="zh-CN" sz="1600" dirty="0">
                <a:solidFill>
                  <a:schemeClr val="tx1"/>
                </a:solidFill>
                <a:latin typeface="+mn-ea"/>
                <a:cs typeface="+mn-ea"/>
                <a:sym typeface="+mn-ea"/>
              </a:rPr>
              <a:t>PC </a:t>
            </a:r>
            <a:r>
              <a:rPr lang="zh-CN" altLang="en-US" sz="1600" dirty="0">
                <a:solidFill>
                  <a:schemeClr val="tx1"/>
                </a:solidFill>
                <a:latin typeface="+mn-ea"/>
                <a:cs typeface="+mn-ea"/>
                <a:sym typeface="+mn-ea"/>
              </a:rPr>
              <a:t>和移动端浏览</a:t>
            </a:r>
            <a:endParaRPr lang="zh-CN" altLang="en-US" sz="1600" dirty="0">
              <a:solidFill>
                <a:schemeClr val="tx1"/>
              </a:solidFill>
              <a:latin typeface="+mn-ea"/>
              <a:cs typeface="+mn-ea"/>
              <a:sym typeface="+mn-ea"/>
            </a:endParaRPr>
          </a:p>
        </p:txBody>
      </p:sp>
      <p:sp>
        <p:nvSpPr>
          <p:cNvPr id="45" name="矩形 44"/>
          <p:cNvSpPr/>
          <p:nvPr>
            <p:custDataLst>
              <p:tags r:id="rId24"/>
            </p:custDataLst>
          </p:nvPr>
        </p:nvSpPr>
        <p:spPr>
          <a:xfrm>
            <a:off x="4303265" y="3849161"/>
            <a:ext cx="1284100" cy="1076325"/>
          </a:xfrm>
          <a:prstGeom prst="rect">
            <a:avLst/>
          </a:prstGeom>
        </p:spPr>
        <p:txBody>
          <a:bodyPr wrap="square">
            <a:spAutoFit/>
          </a:bodyPr>
          <a:lstStyle/>
          <a:p>
            <a:pPr>
              <a:lnSpc>
                <a:spcPct val="100000"/>
              </a:lnSpc>
            </a:pPr>
            <a:r>
              <a:rPr lang="zh-CN" altLang="en-US" sz="1600" dirty="0">
                <a:solidFill>
                  <a:schemeClr val="tx1"/>
                </a:solidFill>
                <a:latin typeface="+mn-ea"/>
                <a:cs typeface="+mn-ea"/>
                <a:sym typeface="+mn-ea"/>
              </a:rPr>
              <a:t>高效的 社团活动管理，提高学生参与度</a:t>
            </a:r>
            <a:endParaRPr lang="zh-CN" altLang="en-US" sz="1600" dirty="0">
              <a:solidFill>
                <a:schemeClr val="tx1"/>
              </a:solidFill>
              <a:latin typeface="+mn-ea"/>
              <a:cs typeface="+mn-ea"/>
              <a:sym typeface="+mn-ea"/>
            </a:endParaRPr>
          </a:p>
        </p:txBody>
      </p:sp>
      <p:sp>
        <p:nvSpPr>
          <p:cNvPr id="46" name="矩形 45"/>
          <p:cNvSpPr/>
          <p:nvPr>
            <p:custDataLst>
              <p:tags r:id="rId25"/>
            </p:custDataLst>
          </p:nvPr>
        </p:nvSpPr>
        <p:spPr>
          <a:xfrm>
            <a:off x="6627349" y="3905040"/>
            <a:ext cx="1284100" cy="829945"/>
          </a:xfrm>
          <a:prstGeom prst="rect">
            <a:avLst/>
          </a:prstGeom>
        </p:spPr>
        <p:txBody>
          <a:bodyPr wrap="square">
            <a:spAutoFit/>
          </a:bodyPr>
          <a:lstStyle/>
          <a:p>
            <a:pPr>
              <a:lnSpc>
                <a:spcPct val="100000"/>
              </a:lnSpc>
            </a:pPr>
            <a:r>
              <a:rPr lang="zh-CN" altLang="en-US" sz="1600" dirty="0">
                <a:solidFill>
                  <a:schemeClr val="tx1"/>
                </a:solidFill>
                <a:latin typeface="+mn-ea"/>
                <a:cs typeface="+mn-ea"/>
                <a:sym typeface="+mn-ea"/>
              </a:rPr>
              <a:t>便捷的 通知系统，减少沟通成本</a:t>
            </a:r>
            <a:endParaRPr lang="zh-CN" altLang="en-US" sz="1600" dirty="0">
              <a:solidFill>
                <a:schemeClr val="tx1"/>
              </a:solidFill>
              <a:latin typeface="+mn-ea"/>
              <a:cs typeface="+mn-ea"/>
              <a:sym typeface="+mn-ea"/>
            </a:endParaRPr>
          </a:p>
        </p:txBody>
      </p:sp>
      <p:sp>
        <p:nvSpPr>
          <p:cNvPr id="47" name="矩形 46"/>
          <p:cNvSpPr/>
          <p:nvPr>
            <p:custDataLst>
              <p:tags r:id="rId26"/>
            </p:custDataLst>
          </p:nvPr>
        </p:nvSpPr>
        <p:spPr>
          <a:xfrm>
            <a:off x="8906510" y="3849370"/>
            <a:ext cx="1328420" cy="1076325"/>
          </a:xfrm>
          <a:prstGeom prst="rect">
            <a:avLst/>
          </a:prstGeom>
        </p:spPr>
        <p:txBody>
          <a:bodyPr wrap="square">
            <a:spAutoFit/>
          </a:bodyPr>
          <a:lstStyle/>
          <a:p>
            <a:pPr algn="ctr"/>
            <a:r>
              <a:rPr lang="zh-CN" altLang="en-US" sz="1600" dirty="0">
                <a:solidFill>
                  <a:schemeClr val="tx1"/>
                </a:solidFill>
                <a:latin typeface="+mn-ea"/>
                <a:cs typeface="+mn-ea"/>
                <a:sym typeface="+mn-ea"/>
              </a:rPr>
              <a:t>高效的 社团活动管理，提高学生参与度</a:t>
            </a:r>
            <a:endParaRPr lang="zh-CN" altLang="en-US" sz="1600" dirty="0">
              <a:solidFill>
                <a:schemeClr val="tx1"/>
              </a:solidFill>
              <a:latin typeface="+mn-ea"/>
              <a:cs typeface="+mn-ea"/>
              <a:sym typeface="+mn-ea"/>
            </a:endParaRPr>
          </a:p>
        </p:txBody>
      </p:sp>
      <p:grpSp>
        <p:nvGrpSpPr>
          <p:cNvPr id="93" name="组合 92"/>
          <p:cNvGrpSpPr/>
          <p:nvPr/>
        </p:nvGrpSpPr>
        <p:grpSpPr>
          <a:xfrm>
            <a:off x="1010570" y="1038839"/>
            <a:ext cx="3534827" cy="727718"/>
            <a:chOff x="491140" y="556239"/>
            <a:chExt cx="3534827" cy="727718"/>
          </a:xfrm>
        </p:grpSpPr>
        <p:grpSp>
          <p:nvGrpSpPr>
            <p:cNvPr id="94" name="组合 42"/>
            <p:cNvGrpSpPr/>
            <p:nvPr/>
          </p:nvGrpSpPr>
          <p:grpSpPr>
            <a:xfrm rot="5400000">
              <a:off x="510225" y="537154"/>
              <a:ext cx="695274" cy="733444"/>
              <a:chOff x="4197350" y="2182813"/>
              <a:chExt cx="608013" cy="641350"/>
            </a:xfrm>
            <a:solidFill>
              <a:srgbClr val="005790"/>
            </a:solidFill>
          </p:grpSpPr>
          <p:sp>
            <p:nvSpPr>
              <p:cNvPr id="95"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96"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97"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98"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99"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0"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1"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2"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3"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4"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5"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6"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7"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08"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0"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1"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2"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3"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4"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5"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6"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7"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8"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39"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0"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1"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2"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3"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4"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5"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6"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7"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8"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49"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0"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1"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2"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3"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4"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5"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6"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7"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8"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59"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60"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61"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grpSp>
        <p:sp>
          <p:nvSpPr>
            <p:cNvPr id="162"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p:spPr>
          <p:style>
            <a:lnRef idx="2">
              <a:schemeClr val="accent1"/>
            </a:lnRef>
            <a:fillRef idx="0">
              <a:srgbClr val="FFFFFF"/>
            </a:fillRef>
            <a:effectRef idx="0">
              <a:srgbClr val="FFFFFF"/>
            </a:effectRef>
            <a:fontRef idx="minor">
              <a:schemeClr val="tx1"/>
            </a:fontRef>
          </p:style>
          <p:txBody>
            <a:bodyPr vert="horz" wrap="square" lIns="121920" tIns="60960" rIns="121920" bIns="60960" numCol="1" anchor="t" anchorCtr="0" compatLnSpc="1"/>
            <a:p>
              <a:endParaRPr lang="zh-CN" altLang="en-US" sz="2400"/>
            </a:p>
          </p:txBody>
        </p:sp>
        <p:sp>
          <p:nvSpPr>
            <p:cNvPr id="163" name="TextBox 29"/>
            <p:cNvSpPr txBox="1"/>
            <p:nvPr/>
          </p:nvSpPr>
          <p:spPr>
            <a:xfrm>
              <a:off x="1239106" y="702374"/>
              <a:ext cx="2623771" cy="49149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sz="2600" dirty="0">
                  <a:solidFill>
                    <a:srgbClr val="005790"/>
                  </a:solidFill>
                  <a:latin typeface="方正静蕾简体" panose="02000000000000000000" pitchFamily="2" charset="-122"/>
                  <a:ea typeface="方正静蕾简体" panose="02000000000000000000" pitchFamily="2" charset="-122"/>
                  <a:sym typeface="+mn-ea"/>
                </a:rPr>
                <a:t>预期效果</a:t>
              </a:r>
              <a:endParaRPr lang="zh-CN" altLang="en-US" sz="2600" dirty="0">
                <a:solidFill>
                  <a:srgbClr val="005790"/>
                </a:solidFill>
                <a:latin typeface="方正静蕾简体" panose="02000000000000000000" pitchFamily="2" charset="-122"/>
                <a:ea typeface="方正静蕾简体" panose="02000000000000000000" pitchFamily="2"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355" y="-1079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178" y="1126578"/>
            <a:ext cx="645531" cy="645531"/>
          </a:xfrm>
          <a:prstGeom prst="rect">
            <a:avLst/>
          </a:prstGeom>
        </p:spPr>
      </p:pic>
      <p:sp>
        <p:nvSpPr>
          <p:cNvPr id="26" name="文本框 25"/>
          <p:cNvSpPr txBox="1"/>
          <p:nvPr/>
        </p:nvSpPr>
        <p:spPr>
          <a:xfrm>
            <a:off x="890771" y="1064622"/>
            <a:ext cx="1689735" cy="768350"/>
          </a:xfrm>
          <a:prstGeom prst="rect">
            <a:avLst/>
          </a:prstGeom>
          <a:noFill/>
        </p:spPr>
        <p:txBody>
          <a:bodyPr wrap="none" rtlCol="0">
            <a:spAutoFit/>
          </a:bodyPr>
          <a:lstStyle/>
          <a:p>
            <a:r>
              <a:rPr lang="en-US" altLang="zh-CN" sz="4400" dirty="0">
                <a:solidFill>
                  <a:srgbClr val="5F5F5F"/>
                </a:solidFill>
              </a:rPr>
              <a:t>Task 4</a:t>
            </a:r>
            <a:endParaRPr lang="zh-CN" altLang="en-US" sz="4400" dirty="0">
              <a:solidFill>
                <a:srgbClr val="5F5F5F"/>
              </a:solidFill>
            </a:endParaRPr>
          </a:p>
        </p:txBody>
      </p:sp>
      <p:sp>
        <p:nvSpPr>
          <p:cNvPr id="27" name="矩形 26"/>
          <p:cNvSpPr/>
          <p:nvPr/>
        </p:nvSpPr>
        <p:spPr>
          <a:xfrm>
            <a:off x="780017" y="752385"/>
            <a:ext cx="697627" cy="1200329"/>
          </a:xfrm>
          <a:prstGeom prst="rect">
            <a:avLst/>
          </a:prstGeom>
          <a:noFill/>
          <a:ln>
            <a:noFill/>
          </a:ln>
        </p:spPr>
        <p:txBody>
          <a:bodyPr wrap="none" lIns="91440" tIns="45720" rIns="91440" bIns="45720">
            <a:spAutoFit/>
          </a:bodyPr>
          <a:lstStyle/>
          <a:p>
            <a:pPr algn="ctr"/>
            <a:r>
              <a:rPr lang="en-US" altLang="zh-CN" sz="7200" b="1" cap="none" spc="0" dirty="0" smtClean="0">
                <a:ln w="12700" cmpd="sng">
                  <a:noFill/>
                  <a:prstDash val="solid"/>
                </a:ln>
                <a:gradFill>
                  <a:gsLst>
                    <a:gs pos="40000">
                      <a:srgbClr val="58CEFE">
                        <a:alpha val="55000"/>
                      </a:srgbClr>
                    </a:gs>
                    <a:gs pos="100000">
                      <a:srgbClr val="7C2EDA">
                        <a:alpha val="79000"/>
                      </a:srgbClr>
                    </a:gs>
                  </a:gsLst>
                  <a:lin ang="18000000" scaled="0"/>
                </a:gradFill>
                <a:effectLst/>
              </a:rPr>
              <a:t>T</a:t>
            </a:r>
            <a:endParaRPr lang="zh-CN" altLang="en-US" sz="7200" b="1" cap="none" spc="0" dirty="0">
              <a:ln w="12700" cmpd="sng">
                <a:noFill/>
                <a:prstDash val="solid"/>
              </a:ln>
              <a:gradFill>
                <a:gsLst>
                  <a:gs pos="40000">
                    <a:srgbClr val="58CEFE">
                      <a:alpha val="55000"/>
                    </a:srgbClr>
                  </a:gs>
                  <a:gs pos="100000">
                    <a:srgbClr val="7C2EDA">
                      <a:alpha val="79000"/>
                    </a:srgbClr>
                  </a:gs>
                </a:gsLst>
                <a:lin ang="18000000" scaled="0"/>
              </a:gradFill>
              <a:effectLst/>
            </a:endParaRPr>
          </a:p>
        </p:txBody>
      </p:sp>
      <p:sp>
        <p:nvSpPr>
          <p:cNvPr id="29" name="Freeform 13"/>
          <p:cNvSpPr>
            <a:spLocks noEditPoints="1"/>
          </p:cNvSpPr>
          <p:nvPr/>
        </p:nvSpPr>
        <p:spPr bwMode="auto">
          <a:xfrm>
            <a:off x="2938945" y="1184258"/>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gradFill>
            <a:gsLst>
              <a:gs pos="0">
                <a:srgbClr val="58CEFE"/>
              </a:gs>
              <a:gs pos="88000">
                <a:srgbClr val="7C2EDA"/>
              </a:gs>
            </a:gsLst>
            <a:lin ang="20400000" scaled="0"/>
          </a:gra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779780" y="2597785"/>
            <a:ext cx="4987925" cy="1383665"/>
          </a:xfrm>
          <a:prstGeom prst="rect">
            <a:avLst/>
          </a:prstGeom>
          <a:noFill/>
        </p:spPr>
        <p:txBody>
          <a:bodyPr wrap="square" rtlCol="0">
            <a:spAutoFit/>
          </a:bodyPr>
          <a:p>
            <a:pPr marL="403860" algn="l" rtl="0" eaLnBrk="0">
              <a:lnSpc>
                <a:spcPct val="150000"/>
              </a:lnSpc>
              <a:spcBef>
                <a:spcPts val="815"/>
              </a:spcBef>
            </a:pPr>
            <a:r>
              <a:rPr sz="2800" kern="0" spc="-20" dirty="0">
                <a:solidFill>
                  <a:srgbClr val="000000">
                    <a:alpha val="100000"/>
                  </a:srgbClr>
                </a:solidFill>
                <a:latin typeface="Century Gothic" panose="020B0502020202020204"/>
                <a:ea typeface="Century Gothic" panose="020B0502020202020204"/>
                <a:cs typeface="Century Gothic" panose="020B0502020202020204"/>
                <a:sym typeface="+mn-ea"/>
              </a:rPr>
              <a:t>Web</a:t>
            </a:r>
            <a:r>
              <a:rPr sz="2800" kern="0" spc="-20" dirty="0">
                <a:solidFill>
                  <a:srgbClr val="000000">
                    <a:alpha val="100000"/>
                  </a:srgbClr>
                </a:solidFill>
                <a:latin typeface="幼圆" panose="02010509060101010101" charset="-122"/>
                <a:ea typeface="幼圆" panose="02010509060101010101" charset="-122"/>
                <a:cs typeface="幼圆" panose="02010509060101010101" charset="-122"/>
                <a:sym typeface="+mn-ea"/>
              </a:rPr>
              <a:t>应用建模</a:t>
            </a:r>
            <a:endParaRPr sz="2800" dirty="0">
              <a:latin typeface="幼圆" panose="02010509060101010101" charset="-122"/>
              <a:ea typeface="幼圆" panose="02010509060101010101" charset="-122"/>
              <a:cs typeface="幼圆" panose="02010509060101010101" charset="-122"/>
            </a:endParaRPr>
          </a:p>
          <a:p>
            <a:pPr algn="l" rtl="0" eaLnBrk="0">
              <a:lnSpc>
                <a:spcPct val="150000"/>
              </a:lnSpc>
            </a:pPr>
            <a:r>
              <a:rPr sz="2800" kern="0" spc="-10" dirty="0">
                <a:solidFill>
                  <a:srgbClr val="000000">
                    <a:alpha val="100000"/>
                  </a:srgbClr>
                </a:solidFill>
                <a:latin typeface="Century Gothic" panose="020B0502020202020204"/>
                <a:ea typeface="Century Gothic" panose="020B0502020202020204"/>
                <a:cs typeface="Century Gothic" panose="020B0502020202020204"/>
                <a:sym typeface="+mn-ea"/>
              </a:rPr>
              <a:t>–</a:t>
            </a:r>
            <a:r>
              <a:rPr sz="2800" kern="0" spc="470" dirty="0">
                <a:solidFill>
                  <a:srgbClr val="000000">
                    <a:alpha val="100000"/>
                  </a:srgbClr>
                </a:solidFill>
                <a:latin typeface="Century Gothic" panose="020B0502020202020204"/>
                <a:ea typeface="Century Gothic" panose="020B0502020202020204"/>
                <a:cs typeface="Century Gothic" panose="020B0502020202020204"/>
                <a:sym typeface="+mn-ea"/>
              </a:rPr>
              <a:t> </a:t>
            </a:r>
            <a:r>
              <a:rPr sz="2800" kern="0" spc="-10" dirty="0">
                <a:solidFill>
                  <a:srgbClr val="000000">
                    <a:alpha val="100000"/>
                  </a:srgbClr>
                </a:solidFill>
                <a:latin typeface="幼圆" panose="02010509060101010101" charset="-122"/>
                <a:ea typeface="幼圆" panose="02010509060101010101" charset="-122"/>
                <a:cs typeface="幼圆" panose="02010509060101010101" charset="-122"/>
                <a:sym typeface="+mn-ea"/>
              </a:rPr>
              <a:t>采用</a:t>
            </a:r>
            <a:r>
              <a:rPr sz="2800" kern="0" spc="-10" dirty="0">
                <a:solidFill>
                  <a:srgbClr val="000000">
                    <a:alpha val="100000"/>
                  </a:srgbClr>
                </a:solidFill>
                <a:latin typeface="Century Gothic" panose="020B0502020202020204"/>
                <a:ea typeface="Century Gothic" panose="020B0502020202020204"/>
                <a:cs typeface="Century Gothic" panose="020B0502020202020204"/>
                <a:sym typeface="+mn-ea"/>
              </a:rPr>
              <a:t>UWE</a:t>
            </a:r>
            <a:r>
              <a:rPr sz="2800" kern="0" spc="-10" dirty="0">
                <a:solidFill>
                  <a:srgbClr val="000000">
                    <a:alpha val="100000"/>
                  </a:srgbClr>
                </a:solidFill>
                <a:latin typeface="幼圆" panose="02010509060101010101" charset="-122"/>
                <a:ea typeface="幼圆" panose="02010509060101010101" charset="-122"/>
                <a:cs typeface="幼圆" panose="02010509060101010101" charset="-122"/>
                <a:sym typeface="+mn-ea"/>
              </a:rPr>
              <a:t>完成</a:t>
            </a:r>
            <a:r>
              <a:rPr sz="2800" kern="0" spc="-10" dirty="0">
                <a:solidFill>
                  <a:srgbClr val="000000">
                    <a:alpha val="100000"/>
                  </a:srgbClr>
                </a:solidFill>
                <a:latin typeface="Century Gothic" panose="020B0502020202020204"/>
                <a:ea typeface="Century Gothic" panose="020B0502020202020204"/>
                <a:cs typeface="Century Gothic" panose="020B0502020202020204"/>
                <a:sym typeface="+mn-ea"/>
              </a:rPr>
              <a:t>Web</a:t>
            </a:r>
            <a:r>
              <a:rPr sz="2800" kern="0" spc="-10" dirty="0">
                <a:solidFill>
                  <a:srgbClr val="000000">
                    <a:alpha val="100000"/>
                  </a:srgbClr>
                </a:solidFill>
                <a:latin typeface="幼圆" panose="02010509060101010101" charset="-122"/>
                <a:ea typeface="幼圆" panose="02010509060101010101" charset="-122"/>
                <a:cs typeface="幼圆" panose="02010509060101010101" charset="-122"/>
                <a:sym typeface="+mn-ea"/>
              </a:rPr>
              <a:t>应用建模</a:t>
            </a:r>
            <a:endParaRPr lang="zh-CN" altLang="en-US" sz="2800" kern="0" spc="-10" dirty="0">
              <a:solidFill>
                <a:srgbClr val="000000">
                  <a:alpha val="100000"/>
                </a:srgbClr>
              </a:solidFill>
              <a:latin typeface="幼圆" panose="02010509060101010101" charset="-122"/>
              <a:ea typeface="幼圆" panose="02010509060101010101" charset="-122"/>
              <a:cs typeface="幼圆" panose="02010509060101010101" charset="-122"/>
              <a:sym typeface="+mn-ea"/>
            </a:endParaRPr>
          </a:p>
        </p:txBody>
      </p:sp>
      <p:pic>
        <p:nvPicPr>
          <p:cNvPr id="3" name="图片 2"/>
          <p:cNvPicPr>
            <a:picLocks noChangeAspect="1"/>
          </p:cNvPicPr>
          <p:nvPr/>
        </p:nvPicPr>
        <p:blipFill>
          <a:blip r:embed="rId2"/>
          <a:stretch>
            <a:fillRect/>
          </a:stretch>
        </p:blipFill>
        <p:spPr>
          <a:xfrm>
            <a:off x="6488430" y="1064895"/>
            <a:ext cx="4820920" cy="48209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08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68203" y="953318"/>
            <a:ext cx="2019300" cy="1198880"/>
          </a:xfrm>
          <a:prstGeom prst="rect">
            <a:avLst/>
          </a:prstGeom>
        </p:spPr>
        <p:txBody>
          <a:bodyPr wrap="none">
            <a:spAutoFit/>
          </a:bodyPr>
          <a:lstStyle/>
          <a:p>
            <a:r>
              <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rPr>
              <a:t>功能</a:t>
            </a:r>
            <a:endPar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endParaRPr>
          </a:p>
        </p:txBody>
      </p:sp>
      <p:sp>
        <p:nvSpPr>
          <p:cNvPr id="6" name="圆角矩形 5"/>
          <p:cNvSpPr/>
          <p:nvPr/>
        </p:nvSpPr>
        <p:spPr>
          <a:xfrm>
            <a:off x="1484313" y="2901950"/>
            <a:ext cx="45719" cy="1746250"/>
          </a:xfrm>
          <a:prstGeom prst="roundRect">
            <a:avLst>
              <a:gd name="adj" fmla="val 22917"/>
            </a:avLst>
          </a:prstGeom>
          <a:solidFill>
            <a:srgbClr val="686CA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82047" y="1470531"/>
            <a:ext cx="3757295" cy="583565"/>
          </a:xfrm>
          <a:prstGeom prst="rect">
            <a:avLst/>
          </a:prstGeom>
        </p:spPr>
        <p:txBody>
          <a:bodyPr wrap="none">
            <a:spAutoFit/>
          </a:bodyPr>
          <a:lstStyle/>
          <a:p>
            <a:r>
              <a:rPr lang="en-US" altLang="zh-CN" sz="3200" b="1" dirty="0">
                <a:solidFill>
                  <a:srgbClr val="5F5F5F"/>
                </a:solidFill>
              </a:rPr>
              <a:t>1.</a:t>
            </a:r>
            <a:r>
              <a:rPr lang="zh-CN" sz="3200" b="1" dirty="0">
                <a:solidFill>
                  <a:srgbClr val="5F5F5F"/>
                </a:solidFill>
              </a:rPr>
              <a:t>功能建模</a:t>
            </a:r>
            <a:r>
              <a:rPr lang="en-US" altLang="zh-CN" sz="3200" b="1" dirty="0">
                <a:solidFill>
                  <a:srgbClr val="5F5F5F"/>
                </a:solidFill>
              </a:rPr>
              <a:t>——</a:t>
            </a:r>
            <a:r>
              <a:rPr lang="zh-CN" altLang="en-US" sz="3200" b="1" dirty="0">
                <a:solidFill>
                  <a:srgbClr val="5F5F5F"/>
                </a:solidFill>
              </a:rPr>
              <a:t>静态</a:t>
            </a:r>
            <a:endParaRPr lang="zh-CN" altLang="en-US" sz="3200" b="1" dirty="0">
              <a:solidFill>
                <a:srgbClr val="5F5F5F"/>
              </a:solidFill>
            </a:endParaRPr>
          </a:p>
        </p:txBody>
      </p:sp>
      <p:sp>
        <p:nvSpPr>
          <p:cNvPr id="9" name="文本框 8"/>
          <p:cNvSpPr txBox="1"/>
          <p:nvPr/>
        </p:nvSpPr>
        <p:spPr>
          <a:xfrm>
            <a:off x="1781810" y="2393950"/>
            <a:ext cx="3644900" cy="3335655"/>
          </a:xfrm>
          <a:prstGeom prst="rect">
            <a:avLst/>
          </a:prstGeom>
          <a:noFill/>
        </p:spPr>
        <p:txBody>
          <a:bodyPr wrap="square" rtlCol="0">
            <a:spAutoFit/>
          </a:bodyPr>
          <a:lstStyle/>
          <a:p>
            <a:pPr>
              <a:lnSpc>
                <a:spcPct val="120000"/>
              </a:lnSpc>
              <a:spcBef>
                <a:spcPts val="0"/>
              </a:spcBef>
              <a:spcAft>
                <a:spcPts val="0"/>
              </a:spcAft>
            </a:pPr>
            <a:r>
              <a:rPr lang="zh-CN" altLang="en-US" sz="1600" dirty="0">
                <a:solidFill>
                  <a:srgbClr val="5F5F5F"/>
                </a:solidFill>
              </a:rPr>
              <a:t>三种角色（参与者）：</a:t>
            </a:r>
            <a:endParaRPr lang="zh-CN" altLang="en-US" sz="1600" dirty="0">
              <a:solidFill>
                <a:srgbClr val="5F5F5F"/>
              </a:solidFill>
            </a:endParaRPr>
          </a:p>
          <a:p>
            <a:pPr>
              <a:lnSpc>
                <a:spcPct val="120000"/>
              </a:lnSpc>
              <a:spcBef>
                <a:spcPts val="0"/>
              </a:spcBef>
              <a:spcAft>
                <a:spcPts val="0"/>
              </a:spcAft>
            </a:pPr>
            <a:r>
              <a:rPr lang="zh-CN" altLang="en-US" sz="1600" dirty="0" smtClean="0">
                <a:solidFill>
                  <a:srgbClr val="5F5F5F"/>
                </a:solidFill>
              </a:rPr>
              <a:t>①学生</a:t>
            </a:r>
            <a:r>
              <a:rPr lang="en-US" altLang="zh-CN" sz="1600" dirty="0" smtClean="0">
                <a:solidFill>
                  <a:srgbClr val="5F5F5F"/>
                </a:solidFill>
              </a:rPr>
              <a:t>  </a:t>
            </a:r>
            <a:r>
              <a:rPr lang="zh-CN" altLang="en-US" sz="1600" dirty="0" smtClean="0">
                <a:solidFill>
                  <a:srgbClr val="5F5F5F"/>
                </a:solidFill>
              </a:rPr>
              <a:t>②社长</a:t>
            </a:r>
            <a:r>
              <a:rPr lang="en-US" altLang="zh-CN" sz="1600" dirty="0" smtClean="0">
                <a:solidFill>
                  <a:srgbClr val="5F5F5F"/>
                </a:solidFill>
              </a:rPr>
              <a:t>  </a:t>
            </a:r>
            <a:r>
              <a:rPr lang="zh-CN" altLang="en-US" sz="1600" dirty="0" smtClean="0">
                <a:solidFill>
                  <a:srgbClr val="5F5F5F"/>
                </a:solidFill>
              </a:rPr>
              <a:t>③管理员</a:t>
            </a:r>
            <a:endParaRPr lang="zh-CN" altLang="en-US" sz="1600" dirty="0" smtClean="0">
              <a:solidFill>
                <a:srgbClr val="5F5F5F"/>
              </a:solidFill>
            </a:endParaRPr>
          </a:p>
          <a:p>
            <a:pPr>
              <a:lnSpc>
                <a:spcPct val="120000"/>
              </a:lnSpc>
              <a:spcBef>
                <a:spcPts val="0"/>
              </a:spcBef>
              <a:spcAft>
                <a:spcPts val="0"/>
              </a:spcAft>
            </a:pPr>
            <a:r>
              <a:rPr lang="zh-CN" altLang="en-US" sz="1600" dirty="0" smtClean="0">
                <a:solidFill>
                  <a:srgbClr val="5F5F5F"/>
                </a:solidFill>
              </a:rPr>
              <a:t>学生：报名活动，查看并申请社团。</a:t>
            </a:r>
            <a:endParaRPr lang="zh-CN" altLang="en-US" sz="1600" dirty="0" smtClean="0">
              <a:solidFill>
                <a:srgbClr val="5F5F5F"/>
              </a:solidFill>
            </a:endParaRPr>
          </a:p>
          <a:p>
            <a:pPr>
              <a:lnSpc>
                <a:spcPct val="120000"/>
              </a:lnSpc>
              <a:spcBef>
                <a:spcPts val="0"/>
              </a:spcBef>
              <a:spcAft>
                <a:spcPts val="0"/>
              </a:spcAft>
            </a:pPr>
            <a:r>
              <a:rPr lang="zh-CN" altLang="en-US" sz="1600" dirty="0" smtClean="0">
                <a:solidFill>
                  <a:srgbClr val="5F5F5F"/>
                </a:solidFill>
              </a:rPr>
              <a:t>社长：有对社团内部事务的管理权限。</a:t>
            </a:r>
            <a:endParaRPr lang="zh-CN" altLang="en-US" sz="1600" dirty="0" smtClean="0">
              <a:solidFill>
                <a:srgbClr val="5F5F5F"/>
              </a:solidFill>
            </a:endParaRPr>
          </a:p>
          <a:p>
            <a:pPr>
              <a:lnSpc>
                <a:spcPct val="120000"/>
              </a:lnSpc>
              <a:spcBef>
                <a:spcPts val="0"/>
              </a:spcBef>
              <a:spcAft>
                <a:spcPts val="0"/>
              </a:spcAft>
            </a:pPr>
            <a:r>
              <a:rPr lang="zh-CN" altLang="en-US" sz="1600" dirty="0" smtClean="0">
                <a:solidFill>
                  <a:srgbClr val="5F5F5F"/>
                </a:solidFill>
              </a:rPr>
              <a:t>管理员：负责系统层面和面向全体用户的管理工作。</a:t>
            </a:r>
            <a:endParaRPr lang="zh-CN" altLang="en-US" sz="1600" dirty="0" smtClean="0">
              <a:solidFill>
                <a:srgbClr val="5F5F5F"/>
              </a:solidFill>
            </a:endParaRPr>
          </a:p>
          <a:p>
            <a:pPr>
              <a:lnSpc>
                <a:spcPct val="120000"/>
              </a:lnSpc>
              <a:spcBef>
                <a:spcPts val="0"/>
              </a:spcBef>
              <a:spcAft>
                <a:spcPts val="0"/>
              </a:spcAft>
            </a:pPr>
            <a:endParaRPr lang="zh-CN" altLang="en-US" sz="1600" dirty="0" smtClean="0">
              <a:solidFill>
                <a:srgbClr val="5F5F5F"/>
              </a:solidFill>
            </a:endParaRPr>
          </a:p>
          <a:p>
            <a:pPr marL="285750" indent="-285750">
              <a:lnSpc>
                <a:spcPct val="120000"/>
              </a:lnSpc>
              <a:spcBef>
                <a:spcPts val="0"/>
              </a:spcBef>
              <a:spcAft>
                <a:spcPts val="0"/>
              </a:spcAft>
              <a:buFont typeface="Wingdings" panose="05000000000000000000" charset="0"/>
              <a:buChar char="l"/>
            </a:pPr>
            <a:r>
              <a:rPr lang="en-US" altLang="zh-CN" sz="1600" dirty="0" smtClean="0">
                <a:solidFill>
                  <a:srgbClr val="5F5F5F"/>
                </a:solidFill>
              </a:rPr>
              <a:t>“</a:t>
            </a:r>
            <a:r>
              <a:rPr lang="zh-CN" altLang="en-US" sz="1600" dirty="0" smtClean="0">
                <a:solidFill>
                  <a:srgbClr val="5F5F5F"/>
                </a:solidFill>
              </a:rPr>
              <a:t>登录</a:t>
            </a:r>
            <a:r>
              <a:rPr lang="en-US" altLang="zh-CN" sz="1600" dirty="0" smtClean="0">
                <a:solidFill>
                  <a:srgbClr val="5F5F5F"/>
                </a:solidFill>
              </a:rPr>
              <a:t>” </a:t>
            </a:r>
            <a:r>
              <a:rPr lang="zh-CN" altLang="en-US" sz="1600" dirty="0" smtClean="0">
                <a:solidFill>
                  <a:srgbClr val="5F5F5F"/>
                </a:solidFill>
              </a:rPr>
              <a:t>功能与学生存在</a:t>
            </a:r>
            <a:r>
              <a:rPr lang="zh-CN" altLang="en-US" sz="1600" dirty="0" smtClean="0">
                <a:solidFill>
                  <a:srgbClr val="FF0000"/>
                </a:solidFill>
              </a:rPr>
              <a:t>依赖关系</a:t>
            </a:r>
            <a:r>
              <a:rPr lang="zh-CN" altLang="en-US" sz="1600" dirty="0" smtClean="0">
                <a:solidFill>
                  <a:srgbClr val="5F5F5F"/>
                </a:solidFill>
              </a:rPr>
              <a:t>，意味着学生要使用</a:t>
            </a:r>
            <a:r>
              <a:rPr lang="en-US" altLang="zh-CN" sz="1600" dirty="0" smtClean="0">
                <a:solidFill>
                  <a:srgbClr val="5F5F5F"/>
                </a:solidFill>
              </a:rPr>
              <a:t>“</a:t>
            </a:r>
            <a:r>
              <a:rPr lang="zh-CN" altLang="en-US" sz="1600" dirty="0" smtClean="0">
                <a:solidFill>
                  <a:srgbClr val="5F5F5F"/>
                </a:solidFill>
              </a:rPr>
              <a:t>报名活动</a:t>
            </a:r>
            <a:r>
              <a:rPr lang="en-US" altLang="zh-CN" sz="1600" dirty="0" smtClean="0">
                <a:solidFill>
                  <a:srgbClr val="5F5F5F"/>
                </a:solidFill>
              </a:rPr>
              <a:t>”</a:t>
            </a:r>
            <a:r>
              <a:rPr lang="zh-CN" altLang="en-US" sz="1600" dirty="0" smtClean="0">
                <a:solidFill>
                  <a:srgbClr val="5F5F5F"/>
                </a:solidFill>
              </a:rPr>
              <a:t>和</a:t>
            </a:r>
            <a:r>
              <a:rPr lang="en-US" altLang="zh-CN" sz="1600" dirty="0" smtClean="0">
                <a:solidFill>
                  <a:srgbClr val="5F5F5F"/>
                </a:solidFill>
              </a:rPr>
              <a:t>“</a:t>
            </a:r>
            <a:r>
              <a:rPr lang="zh-CN" altLang="en-US" sz="1600" dirty="0" smtClean="0">
                <a:solidFill>
                  <a:srgbClr val="5F5F5F"/>
                </a:solidFill>
              </a:rPr>
              <a:t>申请加入社团</a:t>
            </a:r>
            <a:r>
              <a:rPr lang="en-US" altLang="zh-CN" sz="1600" dirty="0" smtClean="0">
                <a:solidFill>
                  <a:srgbClr val="5F5F5F"/>
                </a:solidFill>
              </a:rPr>
              <a:t>”</a:t>
            </a:r>
            <a:r>
              <a:rPr lang="zh-CN" altLang="en-US" sz="1600" dirty="0" smtClean="0">
                <a:solidFill>
                  <a:srgbClr val="5F5F5F"/>
                </a:solidFill>
              </a:rPr>
              <a:t>这两个功能需先登录系统</a:t>
            </a:r>
            <a:r>
              <a:rPr lang="en-US" altLang="zh-CN" sz="1600" dirty="0" smtClean="0">
                <a:solidFill>
                  <a:srgbClr val="5F5F5F"/>
                </a:solidFill>
              </a:rPr>
              <a:t> </a:t>
            </a:r>
            <a:r>
              <a:rPr lang="zh-CN" altLang="en-US" sz="1600" dirty="0" smtClean="0">
                <a:solidFill>
                  <a:srgbClr val="5F5F5F"/>
                </a:solidFill>
              </a:rPr>
              <a:t>。</a:t>
            </a:r>
            <a:endParaRPr lang="zh-CN" altLang="en-US" sz="1600" dirty="0" smtClean="0">
              <a:solidFill>
                <a:srgbClr val="5F5F5F"/>
              </a:solidFill>
            </a:endParaRPr>
          </a:p>
        </p:txBody>
      </p:sp>
      <p:pic>
        <p:nvPicPr>
          <p:cNvPr id="11" name="图片 10"/>
          <p:cNvPicPr/>
          <p:nvPr/>
        </p:nvPicPr>
        <p:blipFill>
          <a:blip r:embed="rId1"/>
          <a:stretch>
            <a:fillRect/>
          </a:stretch>
        </p:blipFill>
        <p:spPr>
          <a:xfrm>
            <a:off x="7044690" y="347980"/>
            <a:ext cx="3211830" cy="6185535"/>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085"/>
            <a:ext cx="12192000" cy="6868947"/>
          </a:xfrm>
          <a:prstGeom prst="rect">
            <a:avLst/>
          </a:prstGeom>
          <a:gradFill>
            <a:gsLst>
              <a:gs pos="0">
                <a:srgbClr val="F6F6F6"/>
              </a:gs>
              <a:gs pos="100000">
                <a:srgbClr val="DFE4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1648" y="338638"/>
            <a:ext cx="2019300" cy="1198880"/>
          </a:xfrm>
          <a:prstGeom prst="rect">
            <a:avLst/>
          </a:prstGeom>
        </p:spPr>
        <p:txBody>
          <a:bodyPr wrap="none">
            <a:spAutoFit/>
          </a:bodyPr>
          <a:lstStyle/>
          <a:p>
            <a:r>
              <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rPr>
              <a:t>功能</a:t>
            </a:r>
            <a:endParaRPr lang="zh-CN" altLang="en-US" sz="7200" b="1" dirty="0">
              <a:solidFill>
                <a:schemeClr val="bg1">
                  <a:lumMod val="85000"/>
                </a:schemeClr>
              </a:solidFill>
              <a:latin typeface="方正正中黑简体" panose="02000000000000000000" pitchFamily="2" charset="-122"/>
              <a:ea typeface="方正正中黑简体" panose="02000000000000000000" pitchFamily="2" charset="-122"/>
            </a:endParaRPr>
          </a:p>
        </p:txBody>
      </p:sp>
      <p:sp>
        <p:nvSpPr>
          <p:cNvPr id="7" name="矩形 6"/>
          <p:cNvSpPr/>
          <p:nvPr/>
        </p:nvSpPr>
        <p:spPr>
          <a:xfrm>
            <a:off x="1637267" y="857121"/>
            <a:ext cx="3757295" cy="583565"/>
          </a:xfrm>
          <a:prstGeom prst="rect">
            <a:avLst/>
          </a:prstGeom>
        </p:spPr>
        <p:txBody>
          <a:bodyPr wrap="none">
            <a:spAutoFit/>
          </a:bodyPr>
          <a:lstStyle/>
          <a:p>
            <a:r>
              <a:rPr lang="en-US" altLang="zh-CN" sz="3200" b="1" dirty="0">
                <a:solidFill>
                  <a:srgbClr val="5F5F5F"/>
                </a:solidFill>
              </a:rPr>
              <a:t>2.</a:t>
            </a:r>
            <a:r>
              <a:rPr lang="zh-CN" sz="3200" b="1" dirty="0">
                <a:solidFill>
                  <a:srgbClr val="5F5F5F"/>
                </a:solidFill>
              </a:rPr>
              <a:t>功能建模</a:t>
            </a:r>
            <a:r>
              <a:rPr lang="en-US" altLang="zh-CN" sz="3200" b="1" dirty="0">
                <a:solidFill>
                  <a:srgbClr val="5F5F5F"/>
                </a:solidFill>
              </a:rPr>
              <a:t>——</a:t>
            </a:r>
            <a:r>
              <a:rPr lang="zh-CN" altLang="en-US" sz="3200" b="1" dirty="0">
                <a:solidFill>
                  <a:srgbClr val="5F5F5F"/>
                </a:solidFill>
              </a:rPr>
              <a:t>动态</a:t>
            </a:r>
            <a:endParaRPr lang="zh-CN" altLang="en-US" sz="3200" b="1" dirty="0">
              <a:solidFill>
                <a:srgbClr val="5F5F5F"/>
              </a:solidFill>
            </a:endParaRPr>
          </a:p>
        </p:txBody>
      </p:sp>
      <p:pic>
        <p:nvPicPr>
          <p:cNvPr id="14" name="图片 13"/>
          <p:cNvPicPr/>
          <p:nvPr/>
        </p:nvPicPr>
        <p:blipFill>
          <a:blip r:embed="rId1"/>
          <a:stretch>
            <a:fillRect/>
          </a:stretch>
        </p:blipFill>
        <p:spPr>
          <a:xfrm>
            <a:off x="2364740" y="1468120"/>
            <a:ext cx="7357110" cy="3961130"/>
          </a:xfrm>
          <a:prstGeom prst="rect">
            <a:avLst/>
          </a:prstGeom>
          <a:noFill/>
          <a:ln w="0">
            <a:noFill/>
          </a:ln>
        </p:spPr>
      </p:pic>
      <p:sp>
        <p:nvSpPr>
          <p:cNvPr id="9" name="文本框 8"/>
          <p:cNvSpPr txBox="1"/>
          <p:nvPr/>
        </p:nvSpPr>
        <p:spPr>
          <a:xfrm>
            <a:off x="5107305" y="1082040"/>
            <a:ext cx="5647690" cy="386080"/>
          </a:xfrm>
          <a:prstGeom prst="rect">
            <a:avLst/>
          </a:prstGeom>
          <a:noFill/>
        </p:spPr>
        <p:txBody>
          <a:bodyPr wrap="square" rtlCol="0">
            <a:spAutoFit/>
          </a:bodyPr>
          <a:lstStyle/>
          <a:p>
            <a:pPr>
              <a:lnSpc>
                <a:spcPct val="120000"/>
              </a:lnSpc>
              <a:spcBef>
                <a:spcPts val="0"/>
              </a:spcBef>
              <a:spcAft>
                <a:spcPts val="0"/>
              </a:spcAft>
            </a:pPr>
            <a:r>
              <a:rPr lang="zh-CN" altLang="en-US" sz="1600" u="sng" dirty="0" smtClean="0">
                <a:solidFill>
                  <a:schemeClr val="tx1"/>
                </a:solidFill>
              </a:rPr>
              <a:t>学生在前端界面点击【申请加入社团】按钮，触发申请流程。</a:t>
            </a:r>
            <a:endParaRPr lang="zh-CN" altLang="en-US" sz="1600" u="sng" dirty="0" smtClean="0">
              <a:solidFill>
                <a:schemeClr val="tx1"/>
              </a:solidFill>
            </a:endParaRPr>
          </a:p>
        </p:txBody>
      </p:sp>
      <p:sp>
        <p:nvSpPr>
          <p:cNvPr id="2" name="文本框 1"/>
          <p:cNvSpPr txBox="1"/>
          <p:nvPr/>
        </p:nvSpPr>
        <p:spPr>
          <a:xfrm>
            <a:off x="1254125" y="5513705"/>
            <a:ext cx="9351010" cy="681355"/>
          </a:xfrm>
          <a:prstGeom prst="rect">
            <a:avLst/>
          </a:prstGeom>
          <a:noFill/>
        </p:spPr>
        <p:txBody>
          <a:bodyPr wrap="square" rtlCol="0">
            <a:spAutoFit/>
          </a:bodyPr>
          <a:p>
            <a:pPr>
              <a:lnSpc>
                <a:spcPct val="120000"/>
              </a:lnSpc>
              <a:spcBef>
                <a:spcPts val="0"/>
              </a:spcBef>
              <a:spcAft>
                <a:spcPts val="0"/>
              </a:spcAft>
            </a:pPr>
            <a:r>
              <a:rPr lang="en-US" altLang="zh-CN" sz="1600" dirty="0" smtClean="0"/>
              <a:t>       </a:t>
            </a:r>
            <a:r>
              <a:rPr lang="zh-CN" altLang="en-US" sz="1600" dirty="0" smtClean="0">
                <a:solidFill>
                  <a:srgbClr val="5F5F5F"/>
                </a:solidFill>
              </a:rPr>
              <a:t> 这张时序图清晰呈现了学生申请加入社团功能在系统架构中各部分的协作流程，从用户操作触发，到前后端及数据库之间的数据传递与状态更新，体现了 Web 应用开发中典型的业务逻辑交互过程。</a:t>
            </a:r>
            <a:endParaRPr lang="zh-CN" altLang="en-US" sz="1600" dirty="0" smtClean="0">
              <a:solidFill>
                <a:srgbClr val="5F5F5F"/>
              </a:solidFill>
            </a:endParaRPr>
          </a:p>
        </p:txBody>
      </p:sp>
    </p:spTree>
  </p:cSld>
  <p:clrMapOvr>
    <a:masterClrMapping/>
  </p:clrMapOvr>
</p:sld>
</file>

<file path=ppt/tags/tag1.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ags/tag10.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ags/tag11.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12.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13.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14.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15.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16.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17.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18.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19.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ags/tag20.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1.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2.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3.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4.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5.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6.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7.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8.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29.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ags/tag30.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1.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2.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3.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4.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5.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6.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7.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8.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39.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4.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ags/tag40.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41.xml><?xml version="1.0" encoding="utf-8"?>
<p:tagLst xmlns:p="http://schemas.openxmlformats.org/presentationml/2006/main">
  <p:tag name="KSO_WM_DIAGRAM_VIRTUALLY_FRAME" val="{&quot;height&quot;:356.3866929133859,&quot;left&quot;:359.59968503937,&quot;top&quot;:112.02740157480314,&quot;width&quot;:580.3955118110238}"/>
</p:tagLst>
</file>

<file path=ppt/tags/tag42.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43.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44.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45.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46.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47.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48.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49.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ags/tag50.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1.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2.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3.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4.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5.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6.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7.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8.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59.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6.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ags/tag60.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61.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62.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63.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64.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65.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66.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67.xml><?xml version="1.0" encoding="utf-8"?>
<p:tagLst xmlns:p="http://schemas.openxmlformats.org/presentationml/2006/main">
  <p:tag name="KSO_WM_DIAGRAM_VIRTUALLY_FRAME" val="{&quot;height&quot;:265.92377952755913,&quot;left&quot;:135.6603937007874,&quot;top&quot;:197.2929133858267,&quot;width&quot;:690.4679527559056}"/>
</p:tagLst>
</file>

<file path=ppt/tags/tag7.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ags/tag8.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ags/tag9.xml><?xml version="1.0" encoding="utf-8"?>
<p:tagLst xmlns:p="http://schemas.openxmlformats.org/presentationml/2006/main">
  <p:tag name="KSO_WM_DIAGRAM_VIRTUALLY_FRAME" val="{&quot;height&quot;:284.85007874015747,&quot;left&quot;:108.3947244094488,&quot;top&quot;:164.5701574803149,&quot;width&quot;:464.322755905511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2827</Words>
  <Application>WPS 演示</Application>
  <PresentationFormat>宽屏</PresentationFormat>
  <Paragraphs>339</Paragraphs>
  <Slides>19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宋体</vt:lpstr>
      <vt:lpstr>Wingdings</vt:lpstr>
      <vt:lpstr>方正静蕾简体</vt:lpstr>
      <vt:lpstr>华文黑体</vt:lpstr>
      <vt:lpstr>黑体</vt:lpstr>
      <vt:lpstr>Century Gothic</vt:lpstr>
      <vt:lpstr>幼圆</vt:lpstr>
      <vt:lpstr>方正正中黑简体</vt:lpstr>
      <vt:lpstr>Wingdings</vt:lpstr>
      <vt:lpstr>等线</vt:lpstr>
      <vt:lpstr>等线 Light</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微软中国</dc:creator>
  <cp:lastModifiedBy>小貂包包^_^</cp:lastModifiedBy>
  <cp:revision>60</cp:revision>
  <dcterms:created xsi:type="dcterms:W3CDTF">2017-02-13T12:30:00Z</dcterms:created>
  <dcterms:modified xsi:type="dcterms:W3CDTF">2025-04-17T13:54:03Z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21D9BDD8F73D440B9289AF15C447E398_13</vt:lpwstr>
  </property>
</Properties>
</file>